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92" r:id="rId2"/>
    <p:sldId id="293" r:id="rId3"/>
    <p:sldId id="308" r:id="rId4"/>
    <p:sldId id="294" r:id="rId5"/>
    <p:sldId id="288" r:id="rId6"/>
    <p:sldId id="303" r:id="rId7"/>
    <p:sldId id="289" r:id="rId8"/>
    <p:sldId id="290" r:id="rId9"/>
    <p:sldId id="257" r:id="rId10"/>
    <p:sldId id="304" r:id="rId11"/>
    <p:sldId id="256" r:id="rId12"/>
    <p:sldId id="258" r:id="rId13"/>
    <p:sldId id="297" r:id="rId14"/>
    <p:sldId id="295" r:id="rId15"/>
    <p:sldId id="259" r:id="rId16"/>
    <p:sldId id="296" r:id="rId17"/>
    <p:sldId id="261" r:id="rId18"/>
    <p:sldId id="306" r:id="rId19"/>
    <p:sldId id="305" r:id="rId20"/>
    <p:sldId id="307" r:id="rId21"/>
    <p:sldId id="260" r:id="rId22"/>
    <p:sldId id="309" r:id="rId23"/>
    <p:sldId id="298" r:id="rId24"/>
    <p:sldId id="262" r:id="rId25"/>
    <p:sldId id="299" r:id="rId26"/>
    <p:sldId id="263" r:id="rId27"/>
    <p:sldId id="300" r:id="rId28"/>
    <p:sldId id="301" r:id="rId29"/>
    <p:sldId id="302" r:id="rId30"/>
    <p:sldId id="310"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p:restoredLeft sz="19451"/>
    <p:restoredTop sz="94210"/>
  </p:normalViewPr>
  <p:slideViewPr>
    <p:cSldViewPr snapToGrid="0" snapToObjects="1">
      <p:cViewPr>
        <p:scale>
          <a:sx n="103" d="100"/>
          <a:sy n="103" d="100"/>
        </p:scale>
        <p:origin x="-1056" y="-264"/>
      </p:cViewPr>
      <p:guideLst>
        <p:guide orient="horz" pos="2160"/>
        <p:guide pos="2880"/>
      </p:guideLst>
    </p:cSldViewPr>
  </p:slideViewPr>
  <p:notesTextViewPr>
    <p:cViewPr>
      <p:scale>
        <a:sx n="100" d="100"/>
        <a:sy n="100" d="100"/>
      </p:scale>
      <p:origin x="0" y="0"/>
    </p:cViewPr>
  </p:notesTextViewPr>
  <p:sorterViewPr>
    <p:cViewPr>
      <p:scale>
        <a:sx n="158" d="100"/>
        <a:sy n="158"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E12628B-A3CE-F94C-A487-5494472058EB}" type="datetimeFigureOut">
              <a:rPr lang="en-US" smtClean="0"/>
              <a:t>3/10/22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ACADB9-14CA-174B-B4CD-CD55FB088DC8}" type="slidenum">
              <a:rPr lang="en-US" smtClean="0"/>
              <a:t>‹#›</a:t>
            </a:fld>
            <a:endParaRPr lang="en-US"/>
          </a:p>
        </p:txBody>
      </p:sp>
    </p:spTree>
    <p:extLst>
      <p:ext uri="{BB962C8B-B14F-4D97-AF65-F5344CB8AC3E}">
        <p14:creationId xmlns:p14="http://schemas.microsoft.com/office/powerpoint/2010/main" val="4071434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1E12628B-A3CE-F94C-A487-5494472058EB}" type="datetimeFigureOut">
              <a:rPr lang="en-US" smtClean="0"/>
              <a:t>3/10/22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ACADB9-14CA-174B-B4CD-CD55FB088DC8}" type="slidenum">
              <a:rPr lang="en-US" smtClean="0"/>
              <a:t>‹#›</a:t>
            </a:fld>
            <a:endParaRPr lang="en-US"/>
          </a:p>
        </p:txBody>
      </p:sp>
    </p:spTree>
    <p:extLst>
      <p:ext uri="{BB962C8B-B14F-4D97-AF65-F5344CB8AC3E}">
        <p14:creationId xmlns:p14="http://schemas.microsoft.com/office/powerpoint/2010/main" val="2031865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1E12628B-A3CE-F94C-A487-5494472058EB}" type="datetimeFigureOut">
              <a:rPr lang="en-US" smtClean="0"/>
              <a:t>3/10/22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ACADB9-14CA-174B-B4CD-CD55FB088DC8}" type="slidenum">
              <a:rPr lang="en-US" smtClean="0"/>
              <a:t>‹#›</a:t>
            </a:fld>
            <a:endParaRPr lang="en-US"/>
          </a:p>
        </p:txBody>
      </p:sp>
    </p:spTree>
    <p:extLst>
      <p:ext uri="{BB962C8B-B14F-4D97-AF65-F5344CB8AC3E}">
        <p14:creationId xmlns:p14="http://schemas.microsoft.com/office/powerpoint/2010/main" val="1465746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1E12628B-A3CE-F94C-A487-5494472058EB}" type="datetimeFigureOut">
              <a:rPr lang="en-US" smtClean="0"/>
              <a:t>3/10/22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ACADB9-14CA-174B-B4CD-CD55FB088DC8}" type="slidenum">
              <a:rPr lang="en-US" smtClean="0"/>
              <a:t>‹#›</a:t>
            </a:fld>
            <a:endParaRPr lang="en-US"/>
          </a:p>
        </p:txBody>
      </p:sp>
    </p:spTree>
    <p:extLst>
      <p:ext uri="{BB962C8B-B14F-4D97-AF65-F5344CB8AC3E}">
        <p14:creationId xmlns:p14="http://schemas.microsoft.com/office/powerpoint/2010/main" val="3381126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a:t>Click to edit Master text styles</a:t>
            </a:r>
          </a:p>
        </p:txBody>
      </p:sp>
      <p:sp>
        <p:nvSpPr>
          <p:cNvPr id="4" name="Date Placeholder 3"/>
          <p:cNvSpPr>
            <a:spLocks noGrp="1"/>
          </p:cNvSpPr>
          <p:nvPr>
            <p:ph type="dt" sz="half" idx="10"/>
          </p:nvPr>
        </p:nvSpPr>
        <p:spPr/>
        <p:txBody>
          <a:bodyPr/>
          <a:lstStyle/>
          <a:p>
            <a:fld id="{1E12628B-A3CE-F94C-A487-5494472058EB}" type="datetimeFigureOut">
              <a:rPr lang="en-US" smtClean="0"/>
              <a:t>3/10/22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ACADB9-14CA-174B-B4CD-CD55FB088DC8}" type="slidenum">
              <a:rPr lang="en-US" smtClean="0"/>
              <a:t>‹#›</a:t>
            </a:fld>
            <a:endParaRPr lang="en-US"/>
          </a:p>
        </p:txBody>
      </p:sp>
    </p:spTree>
    <p:extLst>
      <p:ext uri="{BB962C8B-B14F-4D97-AF65-F5344CB8AC3E}">
        <p14:creationId xmlns:p14="http://schemas.microsoft.com/office/powerpoint/2010/main" val="2027114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Date Placeholder 4"/>
          <p:cNvSpPr>
            <a:spLocks noGrp="1"/>
          </p:cNvSpPr>
          <p:nvPr>
            <p:ph type="dt" sz="half" idx="10"/>
          </p:nvPr>
        </p:nvSpPr>
        <p:spPr/>
        <p:txBody>
          <a:bodyPr/>
          <a:lstStyle/>
          <a:p>
            <a:fld id="{1E12628B-A3CE-F94C-A487-5494472058EB}" type="datetimeFigureOut">
              <a:rPr lang="en-US" smtClean="0"/>
              <a:t>3/10/22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ACADB9-14CA-174B-B4CD-CD55FB088DC8}" type="slidenum">
              <a:rPr lang="en-US" smtClean="0"/>
              <a:t>‹#›</a:t>
            </a:fld>
            <a:endParaRPr lang="en-US"/>
          </a:p>
        </p:txBody>
      </p:sp>
    </p:spTree>
    <p:extLst>
      <p:ext uri="{BB962C8B-B14F-4D97-AF65-F5344CB8AC3E}">
        <p14:creationId xmlns:p14="http://schemas.microsoft.com/office/powerpoint/2010/main" val="2288315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Date Placeholder 6"/>
          <p:cNvSpPr>
            <a:spLocks noGrp="1"/>
          </p:cNvSpPr>
          <p:nvPr>
            <p:ph type="dt" sz="half" idx="10"/>
          </p:nvPr>
        </p:nvSpPr>
        <p:spPr/>
        <p:txBody>
          <a:bodyPr/>
          <a:lstStyle/>
          <a:p>
            <a:fld id="{1E12628B-A3CE-F94C-A487-5494472058EB}" type="datetimeFigureOut">
              <a:rPr lang="en-US" smtClean="0"/>
              <a:t>3/10/22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ACADB9-14CA-174B-B4CD-CD55FB088DC8}" type="slidenum">
              <a:rPr lang="en-US" smtClean="0"/>
              <a:t>‹#›</a:t>
            </a:fld>
            <a:endParaRPr lang="en-US"/>
          </a:p>
        </p:txBody>
      </p:sp>
    </p:spTree>
    <p:extLst>
      <p:ext uri="{BB962C8B-B14F-4D97-AF65-F5344CB8AC3E}">
        <p14:creationId xmlns:p14="http://schemas.microsoft.com/office/powerpoint/2010/main" val="601260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Date Placeholder 2"/>
          <p:cNvSpPr>
            <a:spLocks noGrp="1"/>
          </p:cNvSpPr>
          <p:nvPr>
            <p:ph type="dt" sz="half" idx="10"/>
          </p:nvPr>
        </p:nvSpPr>
        <p:spPr/>
        <p:txBody>
          <a:bodyPr/>
          <a:lstStyle/>
          <a:p>
            <a:fld id="{1E12628B-A3CE-F94C-A487-5494472058EB}" type="datetimeFigureOut">
              <a:rPr lang="en-US" smtClean="0"/>
              <a:t>3/10/22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ACADB9-14CA-174B-B4CD-CD55FB088DC8}" type="slidenum">
              <a:rPr lang="en-US" smtClean="0"/>
              <a:t>‹#›</a:t>
            </a:fld>
            <a:endParaRPr lang="en-US"/>
          </a:p>
        </p:txBody>
      </p:sp>
    </p:spTree>
    <p:extLst>
      <p:ext uri="{BB962C8B-B14F-4D97-AF65-F5344CB8AC3E}">
        <p14:creationId xmlns:p14="http://schemas.microsoft.com/office/powerpoint/2010/main" val="1511520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12628B-A3CE-F94C-A487-5494472058EB}" type="datetimeFigureOut">
              <a:rPr lang="en-US" smtClean="0"/>
              <a:t>3/10/22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ACADB9-14CA-174B-B4CD-CD55FB088DC8}" type="slidenum">
              <a:rPr lang="en-US" smtClean="0"/>
              <a:t>‹#›</a:t>
            </a:fld>
            <a:endParaRPr lang="en-US"/>
          </a:p>
        </p:txBody>
      </p:sp>
    </p:spTree>
    <p:extLst>
      <p:ext uri="{BB962C8B-B14F-4D97-AF65-F5344CB8AC3E}">
        <p14:creationId xmlns:p14="http://schemas.microsoft.com/office/powerpoint/2010/main" val="780346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1E12628B-A3CE-F94C-A487-5494472058EB}" type="datetimeFigureOut">
              <a:rPr lang="en-US" smtClean="0"/>
              <a:t>3/10/22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ACADB9-14CA-174B-B4CD-CD55FB088DC8}" type="slidenum">
              <a:rPr lang="en-US" smtClean="0"/>
              <a:t>‹#›</a:t>
            </a:fld>
            <a:endParaRPr lang="en-US"/>
          </a:p>
        </p:txBody>
      </p:sp>
    </p:spTree>
    <p:extLst>
      <p:ext uri="{BB962C8B-B14F-4D97-AF65-F5344CB8AC3E}">
        <p14:creationId xmlns:p14="http://schemas.microsoft.com/office/powerpoint/2010/main" val="869507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1E12628B-A3CE-F94C-A487-5494472058EB}" type="datetimeFigureOut">
              <a:rPr lang="en-US" smtClean="0"/>
              <a:t>3/10/22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ACADB9-14CA-174B-B4CD-CD55FB088DC8}" type="slidenum">
              <a:rPr lang="en-US" smtClean="0"/>
              <a:t>‹#›</a:t>
            </a:fld>
            <a:endParaRPr lang="en-US"/>
          </a:p>
        </p:txBody>
      </p:sp>
    </p:spTree>
    <p:extLst>
      <p:ext uri="{BB962C8B-B14F-4D97-AF65-F5344CB8AC3E}">
        <p14:creationId xmlns:p14="http://schemas.microsoft.com/office/powerpoint/2010/main" val="106209738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12628B-A3CE-F94C-A487-5494472058EB}" type="datetimeFigureOut">
              <a:rPr lang="en-US" smtClean="0"/>
              <a:t>3/10/22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ACADB9-14CA-174B-B4CD-CD55FB088DC8}" type="slidenum">
              <a:rPr lang="en-US" smtClean="0"/>
              <a:t>‹#›</a:t>
            </a:fld>
            <a:endParaRPr lang="en-US"/>
          </a:p>
        </p:txBody>
      </p:sp>
    </p:spTree>
    <p:extLst>
      <p:ext uri="{BB962C8B-B14F-4D97-AF65-F5344CB8AC3E}">
        <p14:creationId xmlns:p14="http://schemas.microsoft.com/office/powerpoint/2010/main" val="14231422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1" Type="http://schemas.openxmlformats.org/officeDocument/2006/relationships/slideLayout" Target="../slideLayouts/slideLayout1.xml"/><Relationship Id="rId2"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1.xml"/><Relationship Id="rId2"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1.xml"/><Relationship Id="rId2"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slide" Target="slide12.xml"/><Relationship Id="rId4" Type="http://schemas.openxmlformats.org/officeDocument/2006/relationships/hyperlink" Target="https://en.wikipedia.org/wiki/Morse_code" TargetMode="External"/><Relationship Id="rId5" Type="http://schemas.openxmlformats.org/officeDocument/2006/relationships/hyperlink" Target="https://en.wikipedia.org/wiki/Great_Western_Railway" TargetMode="External"/><Relationship Id="rId6" Type="http://schemas.openxmlformats.org/officeDocument/2006/relationships/hyperlink" Target="https://en.wikipedia.org/wiki/Relay" TargetMode="External"/><Relationship Id="rId7" Type="http://schemas.openxmlformats.org/officeDocument/2006/relationships/image" Target="../media/image44.png"/><Relationship Id="rId8" Type="http://schemas.openxmlformats.org/officeDocument/2006/relationships/image" Target="../media/image45.png"/><Relationship Id="rId9" Type="http://schemas.openxmlformats.org/officeDocument/2006/relationships/image" Target="../media/image46.png"/><Relationship Id="rId1" Type="http://schemas.openxmlformats.org/officeDocument/2006/relationships/slideLayout" Target="../slideLayouts/slideLayout1.xml"/><Relationship Id="rId2" Type="http://schemas.openxmlformats.org/officeDocument/2006/relationships/image" Target="../media/image4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hyperlink" Target="https://en.wikipedia.org/wiki/RMS_Titanic" TargetMode="External"/><Relationship Id="rId6" Type="http://schemas.openxmlformats.org/officeDocument/2006/relationships/hyperlink" Target="https://en.wikipedia.org/wiki/Jack_Phillips_(wireless_officer)" TargetMode="External"/><Relationship Id="rId7" Type="http://schemas.openxmlformats.org/officeDocument/2006/relationships/hyperlink" Target="https://en.wikipedia.org/wiki/Harold_Bride" TargetMode="External"/><Relationship Id="rId8" Type="http://schemas.openxmlformats.org/officeDocument/2006/relationships/hyperlink" Target="https://en.wikipedia.org/wiki/White_Star_Line" TargetMode="External"/><Relationship Id="rId9" Type="http://schemas.openxmlformats.org/officeDocument/2006/relationships/hyperlink" Target="https://en.wikipedia.org/wiki/Marconi_International_Marine_Communication_Company" TargetMode="External"/><Relationship Id="rId10" Type="http://schemas.openxmlformats.org/officeDocument/2006/relationships/hyperlink" Target="https://en.wikipedia.org/wiki/RMS_Carpathia" TargetMode="External"/><Relationship Id="rId11" Type="http://schemas.openxmlformats.org/officeDocument/2006/relationships/hyperlink" Target="https://en.wikipedia.org/wiki/Cunard_Line" TargetMode="External"/><Relationship Id="rId1" Type="http://schemas.openxmlformats.org/officeDocument/2006/relationships/slideLayout" Target="../slideLayouts/slideLayout1.xml"/><Relationship Id="rId2" Type="http://schemas.openxmlformats.org/officeDocument/2006/relationships/slide" Target="slide12.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1" Type="http://schemas.openxmlformats.org/officeDocument/2006/relationships/slideLayout" Target="../slideLayouts/slideLayout1.xml"/><Relationship Id="rId2"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png"/><Relationship Id="rId1" Type="http://schemas.openxmlformats.org/officeDocument/2006/relationships/slideLayout" Target="../slideLayouts/slideLayout1.xml"/><Relationship Id="rId2"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jpg"/><Relationship Id="rId5" Type="http://schemas.openxmlformats.org/officeDocument/2006/relationships/image" Target="../media/image62.png"/><Relationship Id="rId1" Type="http://schemas.openxmlformats.org/officeDocument/2006/relationships/slideLayout" Target="../slideLayouts/slideLayout1.xml"/><Relationship Id="rId2" Type="http://schemas.openxmlformats.org/officeDocument/2006/relationships/image" Target="../media/image5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jpg"/><Relationship Id="rId7" Type="http://schemas.openxmlformats.org/officeDocument/2006/relationships/image" Target="../media/image68.png"/><Relationship Id="rId1" Type="http://schemas.openxmlformats.org/officeDocument/2006/relationships/slideLayout" Target="../slideLayouts/slideLayout1.xml"/><Relationship Id="rId2"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3.png"/><Relationship Id="rId7" Type="http://schemas.openxmlformats.org/officeDocument/2006/relationships/image" Target="../media/image74.png"/><Relationship Id="rId8" Type="http://schemas.openxmlformats.org/officeDocument/2006/relationships/image" Target="../media/image75.png"/><Relationship Id="rId1" Type="http://schemas.openxmlformats.org/officeDocument/2006/relationships/slideLayout" Target="../slideLayouts/slideLayout1.xml"/><Relationship Id="rId2" Type="http://schemas.openxmlformats.org/officeDocument/2006/relationships/image" Target="../media/image69.png"/></Relationships>
</file>

<file path=ppt/slides/_rels/slide22.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79.png"/><Relationship Id="rId6" Type="http://schemas.openxmlformats.org/officeDocument/2006/relationships/image" Target="../media/image80.png"/><Relationship Id="rId7" Type="http://schemas.openxmlformats.org/officeDocument/2006/relationships/image" Target="../media/image81.png"/><Relationship Id="rId8" Type="http://schemas.openxmlformats.org/officeDocument/2006/relationships/image" Target="../media/image82.png"/><Relationship Id="rId1" Type="http://schemas.openxmlformats.org/officeDocument/2006/relationships/slideLayout" Target="../slideLayouts/slideLayout1.xml"/><Relationship Id="rId2" Type="http://schemas.openxmlformats.org/officeDocument/2006/relationships/image" Target="../media/image76.png"/></Relationships>
</file>

<file path=ppt/slides/_rels/slide23.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png"/><Relationship Id="rId6" Type="http://schemas.openxmlformats.org/officeDocument/2006/relationships/image" Target="../media/image87.png"/><Relationship Id="rId1" Type="http://schemas.openxmlformats.org/officeDocument/2006/relationships/slideLayout" Target="../slideLayouts/slideLayout1.xml"/><Relationship Id="rId2" Type="http://schemas.openxmlformats.org/officeDocument/2006/relationships/image" Target="../media/image83.png"/></Relationships>
</file>

<file path=ppt/slides/_rels/slide24.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5" Type="http://schemas.openxmlformats.org/officeDocument/2006/relationships/image" Target="../media/image91.png"/><Relationship Id="rId1" Type="http://schemas.openxmlformats.org/officeDocument/2006/relationships/slideLayout" Target="../slideLayouts/slideLayout1.xml"/><Relationship Id="rId2" Type="http://schemas.openxmlformats.org/officeDocument/2006/relationships/image" Target="../media/image88.png"/></Relationships>
</file>

<file path=ppt/slides/_rels/slide25.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1" Type="http://schemas.openxmlformats.org/officeDocument/2006/relationships/slideLayout" Target="../slideLayouts/slideLayout1.xml"/><Relationship Id="rId2" Type="http://schemas.openxmlformats.org/officeDocument/2006/relationships/hyperlink" Target="https://electronics.howstuffworks.com/lcd.htm"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5" Type="http://schemas.openxmlformats.org/officeDocument/2006/relationships/image" Target="../media/image97.png"/><Relationship Id="rId1" Type="http://schemas.openxmlformats.org/officeDocument/2006/relationships/slideLayout" Target="../slideLayouts/slideLayout1.xml"/><Relationship Id="rId2" Type="http://schemas.openxmlformats.org/officeDocument/2006/relationships/image" Target="../media/image94.png"/></Relationships>
</file>

<file path=ppt/slides/_rels/slide27.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png"/><Relationship Id="rId1" Type="http://schemas.openxmlformats.org/officeDocument/2006/relationships/slideLayout" Target="../slideLayouts/slideLayout1.xml"/><Relationship Id="rId2" Type="http://schemas.openxmlformats.org/officeDocument/2006/relationships/image" Target="../media/image98.png"/></Relationships>
</file>

<file path=ppt/slides/_rels/slide28.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1" Type="http://schemas.openxmlformats.org/officeDocument/2006/relationships/slideLayout" Target="../slideLayouts/slideLayout1.xml"/><Relationship Id="rId2" Type="http://schemas.openxmlformats.org/officeDocument/2006/relationships/image" Target="../media/image101.png"/></Relationships>
</file>

<file path=ppt/slides/_rels/slide29.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6.png"/><Relationship Id="rId1" Type="http://schemas.openxmlformats.org/officeDocument/2006/relationships/slideLayout" Target="../slideLayouts/slideLayout1.xml"/><Relationship Id="rId2" Type="http://schemas.openxmlformats.org/officeDocument/2006/relationships/image" Target="../media/image10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07.png"/><Relationship Id="rId4" Type="http://schemas.openxmlformats.org/officeDocument/2006/relationships/image" Target="../media/image108.png"/><Relationship Id="rId1" Type="http://schemas.openxmlformats.org/officeDocument/2006/relationships/slideLayout" Target="../slideLayouts/slideLayout1.xml"/><Relationship Id="rId2" Type="http://schemas.openxmlformats.org/officeDocument/2006/relationships/image" Target="../media/image102.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slideLayout" Target="../slideLayouts/slideLayout1.xml"/><Relationship Id="rId2"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6921" y="-268352"/>
            <a:ext cx="7772400" cy="1470025"/>
          </a:xfrm>
        </p:spPr>
        <p:txBody>
          <a:bodyPr/>
          <a:lstStyle/>
          <a:p>
            <a:r>
              <a:rPr lang="en-US" dirty="0">
                <a:solidFill>
                  <a:schemeClr val="accent2">
                    <a:lumMod val="50000"/>
                  </a:schemeClr>
                </a:solidFill>
              </a:rPr>
              <a:t>Brief Communication Timeline </a:t>
            </a:r>
          </a:p>
        </p:txBody>
      </p:sp>
      <p:sp>
        <p:nvSpPr>
          <p:cNvPr id="6" name="TextBox 5"/>
          <p:cNvSpPr txBox="1"/>
          <p:nvPr/>
        </p:nvSpPr>
        <p:spPr>
          <a:xfrm>
            <a:off x="590142" y="6606257"/>
            <a:ext cx="8300482" cy="276999"/>
          </a:xfrm>
          <a:prstGeom prst="rect">
            <a:avLst/>
          </a:prstGeom>
          <a:noFill/>
        </p:spPr>
        <p:txBody>
          <a:bodyPr wrap="square" rtlCol="0">
            <a:spAutoFit/>
          </a:bodyPr>
          <a:lstStyle/>
          <a:p>
            <a:r>
              <a:rPr lang="en-US" sz="1200" dirty="0"/>
              <a:t>Peter J Faulks                                                                               A History of Communication                                             Slide  </a:t>
            </a:r>
            <a:fld id="{47031F9E-EB52-5E46-9EEE-971B1AD98276}" type="slidenum">
              <a:rPr lang="en-US" sz="1200" smtClean="0"/>
              <a:t>1</a:t>
            </a:fld>
            <a:endParaRPr lang="en-US" sz="1200" dirty="0"/>
          </a:p>
        </p:txBody>
      </p:sp>
      <p:sp>
        <p:nvSpPr>
          <p:cNvPr id="7" name="Action Button: Forward or Next 6">
            <a:hlinkClick r:id="" action="ppaction://hlinkshowjump?jump=nextslide" highlightClick="1"/>
          </p:cNvPr>
          <p:cNvSpPr/>
          <p:nvPr/>
        </p:nvSpPr>
        <p:spPr>
          <a:xfrm>
            <a:off x="8492918" y="6439497"/>
            <a:ext cx="465619" cy="333520"/>
          </a:xfrm>
          <a:prstGeom prst="actionButtonForwardNex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pic>
        <p:nvPicPr>
          <p:cNvPr id="5" name="Picture 4" descr="Screen Shot 2022-06-02 at 11.38.1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1040" y="1201673"/>
            <a:ext cx="5337497" cy="5294453"/>
          </a:xfrm>
          <a:prstGeom prst="rect">
            <a:avLst/>
          </a:prstGeom>
        </p:spPr>
      </p:pic>
      <p:sp>
        <p:nvSpPr>
          <p:cNvPr id="3" name="TextBox 2"/>
          <p:cNvSpPr txBox="1"/>
          <p:nvPr/>
        </p:nvSpPr>
        <p:spPr>
          <a:xfrm>
            <a:off x="356513" y="1201673"/>
            <a:ext cx="2484450" cy="2308324"/>
          </a:xfrm>
          <a:prstGeom prst="rect">
            <a:avLst/>
          </a:prstGeom>
          <a:noFill/>
        </p:spPr>
        <p:txBody>
          <a:bodyPr wrap="square" rtlCol="0">
            <a:spAutoFit/>
          </a:bodyPr>
          <a:lstStyle/>
          <a:p>
            <a:r>
              <a:rPr lang="en-US" dirty="0" smtClean="0"/>
              <a:t>Communication </a:t>
            </a:r>
            <a:r>
              <a:rPr lang="en-US" dirty="0"/>
              <a:t>is the process of exchanging words, signs, or information with others. It is done either verbally or non-verbally</a:t>
            </a:r>
            <a:r>
              <a:rPr lang="en-US" dirty="0" smtClean="0"/>
              <a:t>.</a:t>
            </a:r>
          </a:p>
          <a:p>
            <a:endParaRPr lang="en-US" dirty="0"/>
          </a:p>
          <a:p>
            <a:r>
              <a:rPr lang="en-US" dirty="0" smtClean="0"/>
              <a:t>Early cave paintings</a:t>
            </a:r>
            <a:endParaRPr lang="en-US" dirty="0"/>
          </a:p>
        </p:txBody>
      </p:sp>
      <p:pic>
        <p:nvPicPr>
          <p:cNvPr id="4" name="Picture 3" descr="Screen Shot 2022-07-15 at 2.38.2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513" y="3660621"/>
            <a:ext cx="2995981" cy="2471079"/>
          </a:xfrm>
          <a:prstGeom prst="rect">
            <a:avLst/>
          </a:prstGeom>
        </p:spPr>
      </p:pic>
    </p:spTree>
    <p:extLst>
      <p:ext uri="{BB962C8B-B14F-4D97-AF65-F5344CB8AC3E}">
        <p14:creationId xmlns:p14="http://schemas.microsoft.com/office/powerpoint/2010/main" val="231460611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22-06-02 at 11.24.3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267" y="3533833"/>
            <a:ext cx="3784600" cy="2794000"/>
          </a:xfrm>
          <a:prstGeom prst="rect">
            <a:avLst/>
          </a:prstGeom>
        </p:spPr>
      </p:pic>
      <p:sp>
        <p:nvSpPr>
          <p:cNvPr id="2" name="Title 1"/>
          <p:cNvSpPr>
            <a:spLocks noGrp="1"/>
          </p:cNvSpPr>
          <p:nvPr>
            <p:ph type="ctrTitle"/>
          </p:nvPr>
        </p:nvSpPr>
        <p:spPr>
          <a:xfrm>
            <a:off x="100268" y="-268352"/>
            <a:ext cx="8790355" cy="1470025"/>
          </a:xfrm>
        </p:spPr>
        <p:txBody>
          <a:bodyPr/>
          <a:lstStyle/>
          <a:p>
            <a:r>
              <a:rPr lang="en-US" dirty="0">
                <a:solidFill>
                  <a:schemeClr val="accent2">
                    <a:lumMod val="50000"/>
                  </a:schemeClr>
                </a:solidFill>
              </a:rPr>
              <a:t>A History of </a:t>
            </a:r>
            <a:r>
              <a:rPr lang="en-US" dirty="0" smtClean="0">
                <a:solidFill>
                  <a:schemeClr val="accent2">
                    <a:lumMod val="50000"/>
                  </a:schemeClr>
                </a:solidFill>
              </a:rPr>
              <a:t>Printed Communication</a:t>
            </a:r>
            <a:endParaRPr lang="en-US" dirty="0">
              <a:solidFill>
                <a:schemeClr val="accent2">
                  <a:lumMod val="50000"/>
                </a:schemeClr>
              </a:solidFill>
            </a:endParaRPr>
          </a:p>
        </p:txBody>
      </p:sp>
      <p:sp>
        <p:nvSpPr>
          <p:cNvPr id="6" name="TextBox 5"/>
          <p:cNvSpPr txBox="1"/>
          <p:nvPr/>
        </p:nvSpPr>
        <p:spPr>
          <a:xfrm>
            <a:off x="590142" y="6606257"/>
            <a:ext cx="8300482" cy="276999"/>
          </a:xfrm>
          <a:prstGeom prst="rect">
            <a:avLst/>
          </a:prstGeom>
          <a:noFill/>
        </p:spPr>
        <p:txBody>
          <a:bodyPr wrap="square" rtlCol="0">
            <a:spAutoFit/>
          </a:bodyPr>
          <a:lstStyle/>
          <a:p>
            <a:r>
              <a:rPr lang="en-US" sz="1200" dirty="0"/>
              <a:t>Peter J Faulks                                                                               A History of Communication                                             Slide  </a:t>
            </a:r>
            <a:fld id="{47031F9E-EB52-5E46-9EEE-971B1AD98276}" type="slidenum">
              <a:rPr lang="en-US" sz="1200" smtClean="0"/>
              <a:t>10</a:t>
            </a:fld>
            <a:endParaRPr lang="en-US" sz="1200" dirty="0"/>
          </a:p>
        </p:txBody>
      </p:sp>
      <p:sp>
        <p:nvSpPr>
          <p:cNvPr id="7" name="Action Button: Forward or Next 6">
            <a:hlinkClick r:id="" action="ppaction://hlinkshowjump?jump=nextslide" highlightClick="1"/>
          </p:cNvPr>
          <p:cNvSpPr/>
          <p:nvPr/>
        </p:nvSpPr>
        <p:spPr>
          <a:xfrm>
            <a:off x="8492918" y="6439497"/>
            <a:ext cx="465619" cy="333520"/>
          </a:xfrm>
          <a:prstGeom prst="actionButtonForwardNex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 name="Subtitle 7"/>
          <p:cNvSpPr>
            <a:spLocks noGrp="1"/>
          </p:cNvSpPr>
          <p:nvPr>
            <p:ph type="subTitle" idx="1"/>
          </p:nvPr>
        </p:nvSpPr>
        <p:spPr>
          <a:xfrm>
            <a:off x="205267" y="846038"/>
            <a:ext cx="8685357" cy="2231059"/>
          </a:xfrm>
        </p:spPr>
        <p:txBody>
          <a:bodyPr>
            <a:normAutofit/>
          </a:bodyPr>
          <a:lstStyle/>
          <a:p>
            <a:pPr algn="l"/>
            <a:r>
              <a:rPr lang="en-US" sz="1600" dirty="0" smtClean="0">
                <a:solidFill>
                  <a:srgbClr val="632523"/>
                </a:solidFill>
                <a:cs typeface="Sassoon Infant Rg" charset="0"/>
              </a:rPr>
              <a:t>Early Newspapers were crowded full of mainly text </a:t>
            </a:r>
            <a:endParaRPr lang="en-US" sz="1600" dirty="0">
              <a:solidFill>
                <a:srgbClr val="632523"/>
              </a:solidFill>
            </a:endParaRPr>
          </a:p>
        </p:txBody>
      </p:sp>
      <p:pic>
        <p:nvPicPr>
          <p:cNvPr id="9" name="Picture 8" descr="newsread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6567" y="5169709"/>
            <a:ext cx="1797157" cy="1225334"/>
          </a:xfrm>
          <a:prstGeom prst="rect">
            <a:avLst/>
          </a:prstGeom>
        </p:spPr>
      </p:pic>
      <p:pic>
        <p:nvPicPr>
          <p:cNvPr id="3" name="Picture 2" descr="Screen Shot 2022-07-15 at 2.59.1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904" y="1201673"/>
            <a:ext cx="2730500" cy="2070100"/>
          </a:xfrm>
          <a:prstGeom prst="rect">
            <a:avLst/>
          </a:prstGeom>
        </p:spPr>
      </p:pic>
      <p:pic>
        <p:nvPicPr>
          <p:cNvPr id="4" name="Picture 3" descr="Screen Shot 2022-07-15 at 3.00.28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9867" y="1297754"/>
            <a:ext cx="1409700" cy="2095500"/>
          </a:xfrm>
          <a:prstGeom prst="rect">
            <a:avLst/>
          </a:prstGeom>
        </p:spPr>
      </p:pic>
      <p:sp>
        <p:nvSpPr>
          <p:cNvPr id="11" name="TextBox 10"/>
          <p:cNvSpPr txBox="1"/>
          <p:nvPr/>
        </p:nvSpPr>
        <p:spPr>
          <a:xfrm>
            <a:off x="3989867" y="3393254"/>
            <a:ext cx="1803468" cy="369332"/>
          </a:xfrm>
          <a:prstGeom prst="rect">
            <a:avLst/>
          </a:prstGeom>
          <a:noFill/>
        </p:spPr>
        <p:txBody>
          <a:bodyPr wrap="square" rtlCol="0">
            <a:spAutoFit/>
          </a:bodyPr>
          <a:lstStyle/>
          <a:p>
            <a:r>
              <a:rPr lang="en-US" dirty="0" smtClean="0"/>
              <a:t>1899 Magazine</a:t>
            </a:r>
            <a:endParaRPr lang="en-US" dirty="0"/>
          </a:p>
        </p:txBody>
      </p:sp>
      <p:pic>
        <p:nvPicPr>
          <p:cNvPr id="12" name="Picture 11" descr="Screen Shot 2022-07-15 at 3.01.27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89867" y="3762586"/>
            <a:ext cx="3175000" cy="2019300"/>
          </a:xfrm>
          <a:prstGeom prst="rect">
            <a:avLst/>
          </a:prstGeom>
        </p:spPr>
      </p:pic>
      <p:sp>
        <p:nvSpPr>
          <p:cNvPr id="13" name="TextBox 12"/>
          <p:cNvSpPr txBox="1"/>
          <p:nvPr/>
        </p:nvSpPr>
        <p:spPr>
          <a:xfrm>
            <a:off x="3989867" y="5958501"/>
            <a:ext cx="2547183" cy="369332"/>
          </a:xfrm>
          <a:prstGeom prst="rect">
            <a:avLst/>
          </a:prstGeom>
          <a:noFill/>
        </p:spPr>
        <p:txBody>
          <a:bodyPr wrap="square" rtlCol="0">
            <a:spAutoFit/>
          </a:bodyPr>
          <a:lstStyle/>
          <a:p>
            <a:r>
              <a:rPr lang="en-US" dirty="0" smtClean="0"/>
              <a:t>Modern newspapers</a:t>
            </a:r>
            <a:endParaRPr lang="en-US" dirty="0"/>
          </a:p>
        </p:txBody>
      </p:sp>
      <p:pic>
        <p:nvPicPr>
          <p:cNvPr id="14" name="Picture 13" descr="Screen Shot 2022-07-15 at 3.02.27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04417" y="981597"/>
            <a:ext cx="2120900" cy="2095500"/>
          </a:xfrm>
          <a:prstGeom prst="rect">
            <a:avLst/>
          </a:prstGeom>
        </p:spPr>
      </p:pic>
      <p:sp>
        <p:nvSpPr>
          <p:cNvPr id="15" name="TextBox 14"/>
          <p:cNvSpPr txBox="1"/>
          <p:nvPr/>
        </p:nvSpPr>
        <p:spPr>
          <a:xfrm>
            <a:off x="6277230" y="3025277"/>
            <a:ext cx="2547183" cy="369332"/>
          </a:xfrm>
          <a:prstGeom prst="rect">
            <a:avLst/>
          </a:prstGeom>
          <a:noFill/>
        </p:spPr>
        <p:txBody>
          <a:bodyPr wrap="square" rtlCol="0">
            <a:spAutoFit/>
          </a:bodyPr>
          <a:lstStyle/>
          <a:p>
            <a:r>
              <a:rPr lang="en-US" dirty="0" smtClean="0"/>
              <a:t>1912 News</a:t>
            </a:r>
            <a:endParaRPr lang="en-US" dirty="0"/>
          </a:p>
        </p:txBody>
      </p:sp>
    </p:spTree>
    <p:extLst>
      <p:ext uri="{BB962C8B-B14F-4D97-AF65-F5344CB8AC3E}">
        <p14:creationId xmlns:p14="http://schemas.microsoft.com/office/powerpoint/2010/main" val="34606839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6921" y="-268352"/>
            <a:ext cx="7772400" cy="1470025"/>
          </a:xfrm>
        </p:spPr>
        <p:txBody>
          <a:bodyPr/>
          <a:lstStyle/>
          <a:p>
            <a:r>
              <a:rPr lang="en-US" dirty="0">
                <a:solidFill>
                  <a:schemeClr val="accent2">
                    <a:lumMod val="50000"/>
                  </a:schemeClr>
                </a:solidFill>
              </a:rPr>
              <a:t>Paper Communication</a:t>
            </a:r>
          </a:p>
        </p:txBody>
      </p:sp>
      <p:sp>
        <p:nvSpPr>
          <p:cNvPr id="6" name="TextBox 5"/>
          <p:cNvSpPr txBox="1"/>
          <p:nvPr/>
        </p:nvSpPr>
        <p:spPr>
          <a:xfrm>
            <a:off x="590142" y="6606257"/>
            <a:ext cx="8300482" cy="276999"/>
          </a:xfrm>
          <a:prstGeom prst="rect">
            <a:avLst/>
          </a:prstGeom>
          <a:noFill/>
        </p:spPr>
        <p:txBody>
          <a:bodyPr wrap="square" rtlCol="0">
            <a:spAutoFit/>
          </a:bodyPr>
          <a:lstStyle/>
          <a:p>
            <a:r>
              <a:rPr lang="en-US" sz="1200" dirty="0"/>
              <a:t>Peter J Faulks                                                                               A History of Communication                                             Slide  </a:t>
            </a:r>
            <a:fld id="{47031F9E-EB52-5E46-9EEE-971B1AD98276}" type="slidenum">
              <a:rPr lang="en-US" sz="1200" smtClean="0"/>
              <a:t>11</a:t>
            </a:fld>
            <a:endParaRPr lang="en-US" sz="1200" dirty="0"/>
          </a:p>
        </p:txBody>
      </p:sp>
      <p:sp>
        <p:nvSpPr>
          <p:cNvPr id="7" name="Action Button: Forward or Next 6">
            <a:hlinkClick r:id="" action="ppaction://hlinkshowjump?jump=nextslide" highlightClick="1"/>
          </p:cNvPr>
          <p:cNvSpPr/>
          <p:nvPr/>
        </p:nvSpPr>
        <p:spPr>
          <a:xfrm>
            <a:off x="8492918" y="6439497"/>
            <a:ext cx="465619" cy="333520"/>
          </a:xfrm>
          <a:prstGeom prst="actionButtonForwardNex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 name="Subtitle 7"/>
          <p:cNvSpPr>
            <a:spLocks noGrp="1"/>
          </p:cNvSpPr>
          <p:nvPr>
            <p:ph type="subTitle" idx="1"/>
          </p:nvPr>
        </p:nvSpPr>
        <p:spPr>
          <a:xfrm>
            <a:off x="1995173" y="3088022"/>
            <a:ext cx="6721987" cy="1752600"/>
          </a:xfrm>
        </p:spPr>
        <p:txBody>
          <a:bodyPr>
            <a:normAutofit fontScale="55000" lnSpcReduction="20000"/>
          </a:bodyPr>
          <a:lstStyle/>
          <a:p>
            <a:pPr algn="l"/>
            <a:r>
              <a:rPr lang="en-US" dirty="0">
                <a:solidFill>
                  <a:srgbClr val="632523"/>
                </a:solidFill>
              </a:rPr>
              <a:t>The invention of paper replace parchment scrolls </a:t>
            </a:r>
          </a:p>
          <a:p>
            <a:pPr algn="l"/>
            <a:r>
              <a:rPr lang="en-US" dirty="0">
                <a:solidFill>
                  <a:srgbClr val="632523"/>
                </a:solidFill>
              </a:rPr>
              <a:t>and we saw the beginnings of letter post </a:t>
            </a:r>
          </a:p>
          <a:p>
            <a:pPr algn="l"/>
            <a:r>
              <a:rPr lang="en-US" b="1" dirty="0">
                <a:solidFill>
                  <a:srgbClr val="632523"/>
                </a:solidFill>
              </a:rPr>
              <a:t>The Pony Express</a:t>
            </a:r>
            <a:r>
              <a:rPr lang="en-US" dirty="0">
                <a:solidFill>
                  <a:srgbClr val="632523"/>
                </a:solidFill>
              </a:rPr>
              <a:t> was an American express mail service that used relays of horse-mounted riders. It operated from April 3, 1860, to October 26, 1861, between Missouri and California. It was operated by the Central Overland California and Pikes Peak Express Company.</a:t>
            </a:r>
          </a:p>
        </p:txBody>
      </p:sp>
      <p:pic>
        <p:nvPicPr>
          <p:cNvPr id="9" name="Picture 8" descr="Horse mai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8509" y="2175218"/>
            <a:ext cx="2035488" cy="1469224"/>
          </a:xfrm>
          <a:prstGeom prst="rect">
            <a:avLst/>
          </a:prstGeom>
        </p:spPr>
      </p:pic>
      <p:pic>
        <p:nvPicPr>
          <p:cNvPr id="10" name="Picture 9" descr="Screen Shot 2022-06-02 at 11.21.3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470" y="3109909"/>
            <a:ext cx="1511300" cy="2108200"/>
          </a:xfrm>
          <a:prstGeom prst="rect">
            <a:avLst/>
          </a:prstGeom>
        </p:spPr>
      </p:pic>
      <p:pic>
        <p:nvPicPr>
          <p:cNvPr id="11" name="Picture 10" descr="Screen Shot 2022-06-02 at 11.21.2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3784" y="209226"/>
            <a:ext cx="906840" cy="1658456"/>
          </a:xfrm>
          <a:prstGeom prst="rect">
            <a:avLst/>
          </a:prstGeom>
        </p:spPr>
      </p:pic>
      <p:pic>
        <p:nvPicPr>
          <p:cNvPr id="1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8908" y="5197407"/>
            <a:ext cx="1595092" cy="1314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a:spLocks noChangeArrowheads="1"/>
          </p:cNvSpPr>
          <p:nvPr/>
        </p:nvSpPr>
        <p:spPr bwMode="auto">
          <a:xfrm>
            <a:off x="332505" y="5258249"/>
            <a:ext cx="7696048" cy="1253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p>
            <a:pPr eaLnBrk="1" hangingPunct="1"/>
            <a:r>
              <a:rPr lang="en-US" kern="1200" dirty="0">
                <a:cs typeface="Sassoon Infant Rg" charset="0"/>
              </a:rPr>
              <a:t>A carrier pigeon is a pigeon that has been trained to carry messages from one point to its home. A message is attached to the pigeon’s foot. Carrier pigeons</a:t>
            </a:r>
          </a:p>
          <a:p>
            <a:pPr eaLnBrk="1" hangingPunct="1"/>
            <a:r>
              <a:rPr lang="en-US" kern="1200" dirty="0">
                <a:cs typeface="Sassoon Infant Rg" charset="0"/>
              </a:rPr>
              <a:t> were used in the First World War so that people were not at risk delivering important messages through war zones.</a:t>
            </a:r>
            <a:endParaRPr lang="en-GB" kern="1200" dirty="0">
              <a:cs typeface="Sassoon Infant Rg" charset="0"/>
            </a:endParaRPr>
          </a:p>
        </p:txBody>
      </p:sp>
      <p:sp>
        <p:nvSpPr>
          <p:cNvPr id="14" name="Rectangle 13"/>
          <p:cNvSpPr>
            <a:spLocks noChangeArrowheads="1"/>
          </p:cNvSpPr>
          <p:nvPr/>
        </p:nvSpPr>
        <p:spPr bwMode="auto">
          <a:xfrm>
            <a:off x="388880" y="1029385"/>
            <a:ext cx="6609629" cy="180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p>
            <a:pPr eaLnBrk="1" hangingPunct="1"/>
            <a:r>
              <a:rPr lang="en-US" kern="1200" dirty="0">
                <a:cs typeface="Sassoon Infant Rg" charset="0"/>
              </a:rPr>
              <a:t>People used pen and paper to write letters and this was a very popular way of communicating. In the 1800s, official postal systems were set up all over the world, to deliver letters and parcels. However, sometimes the system was unreliable because it took a long time for a letter to reach its destination and sometimes letters could be lost and never arrived at their destination.</a:t>
            </a:r>
            <a:endParaRPr lang="en-GB" kern="1200" dirty="0">
              <a:cs typeface="Sassoon Infant Rg" charset="0"/>
            </a:endParaRPr>
          </a:p>
        </p:txBody>
      </p:sp>
    </p:spTree>
    <p:extLst>
      <p:ext uri="{BB962C8B-B14F-4D97-AF65-F5344CB8AC3E}">
        <p14:creationId xmlns:p14="http://schemas.microsoft.com/office/powerpoint/2010/main" val="423239118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6921" y="-268352"/>
            <a:ext cx="7772400" cy="1470025"/>
          </a:xfrm>
        </p:spPr>
        <p:txBody>
          <a:bodyPr/>
          <a:lstStyle/>
          <a:p>
            <a:r>
              <a:rPr lang="en-US" dirty="0">
                <a:solidFill>
                  <a:schemeClr val="accent2">
                    <a:lumMod val="50000"/>
                  </a:schemeClr>
                </a:solidFill>
              </a:rPr>
              <a:t>Mobile Communication</a:t>
            </a:r>
          </a:p>
        </p:txBody>
      </p:sp>
      <p:sp>
        <p:nvSpPr>
          <p:cNvPr id="6" name="TextBox 5"/>
          <p:cNvSpPr txBox="1"/>
          <p:nvPr/>
        </p:nvSpPr>
        <p:spPr>
          <a:xfrm>
            <a:off x="590142" y="6606257"/>
            <a:ext cx="8300482" cy="276999"/>
          </a:xfrm>
          <a:prstGeom prst="rect">
            <a:avLst/>
          </a:prstGeom>
          <a:noFill/>
        </p:spPr>
        <p:txBody>
          <a:bodyPr wrap="square" rtlCol="0">
            <a:spAutoFit/>
          </a:bodyPr>
          <a:lstStyle/>
          <a:p>
            <a:r>
              <a:rPr lang="en-US" sz="1200" dirty="0"/>
              <a:t>Peter J Faulks                                                                               A History of Communication                                             Slide  </a:t>
            </a:r>
            <a:fld id="{47031F9E-EB52-5E46-9EEE-971B1AD98276}" type="slidenum">
              <a:rPr lang="en-US" sz="1200" smtClean="0"/>
              <a:t>12</a:t>
            </a:fld>
            <a:endParaRPr lang="en-US" sz="1200" dirty="0"/>
          </a:p>
        </p:txBody>
      </p:sp>
      <p:sp>
        <p:nvSpPr>
          <p:cNvPr id="7" name="Action Button: Forward or Next 6">
            <a:hlinkClick r:id="" action="ppaction://hlinkshowjump?jump=nextslide" highlightClick="1"/>
          </p:cNvPr>
          <p:cNvSpPr/>
          <p:nvPr/>
        </p:nvSpPr>
        <p:spPr>
          <a:xfrm>
            <a:off x="8492918" y="6439497"/>
            <a:ext cx="465619" cy="333520"/>
          </a:xfrm>
          <a:prstGeom prst="actionButtonForwardNex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 name="Subtitle 7"/>
          <p:cNvSpPr>
            <a:spLocks noGrp="1"/>
          </p:cNvSpPr>
          <p:nvPr>
            <p:ph type="subTitle" idx="1"/>
          </p:nvPr>
        </p:nvSpPr>
        <p:spPr/>
        <p:txBody>
          <a:bodyPr/>
          <a:lstStyle/>
          <a:p>
            <a:endParaRPr lang="en-US"/>
          </a:p>
        </p:txBody>
      </p:sp>
      <p:pic>
        <p:nvPicPr>
          <p:cNvPr id="9" name="Picture 8" descr="Screen Shot 2022-06-02 at 9.58.2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577" y="224350"/>
            <a:ext cx="1569817" cy="639856"/>
          </a:xfrm>
          <a:prstGeom prst="rect">
            <a:avLst/>
          </a:prstGeom>
        </p:spPr>
      </p:pic>
      <p:sp>
        <p:nvSpPr>
          <p:cNvPr id="3" name="TextBox 2"/>
          <p:cNvSpPr txBox="1"/>
          <p:nvPr/>
        </p:nvSpPr>
        <p:spPr>
          <a:xfrm>
            <a:off x="692776" y="5952045"/>
            <a:ext cx="7800142" cy="261610"/>
          </a:xfrm>
          <a:prstGeom prst="rect">
            <a:avLst/>
          </a:prstGeom>
          <a:noFill/>
        </p:spPr>
        <p:txBody>
          <a:bodyPr wrap="square" rtlCol="0">
            <a:spAutoFit/>
          </a:bodyPr>
          <a:lstStyle/>
          <a:p>
            <a:r>
              <a:rPr lang="en-US" sz="1100" dirty="0"/>
              <a:t>https://</a:t>
            </a:r>
            <a:r>
              <a:rPr lang="en-US" sz="1100" dirty="0" err="1"/>
              <a:t>designanddigitaltechnology.wordpress.com</a:t>
            </a:r>
            <a:r>
              <a:rPr lang="en-US" sz="1100" dirty="0"/>
              <a:t>/2014/06/06/</a:t>
            </a:r>
            <a:r>
              <a:rPr lang="en-US" sz="1100" dirty="0" err="1"/>
              <a:t>communicationtechnology</a:t>
            </a:r>
            <a:r>
              <a:rPr lang="en-US" sz="1100" dirty="0"/>
              <a:t>/</a:t>
            </a:r>
          </a:p>
        </p:txBody>
      </p:sp>
      <p:sp>
        <p:nvSpPr>
          <p:cNvPr id="10" name="Rectangle 9"/>
          <p:cNvSpPr>
            <a:spLocks noChangeArrowheads="1"/>
          </p:cNvSpPr>
          <p:nvPr/>
        </p:nvSpPr>
        <p:spPr bwMode="auto">
          <a:xfrm>
            <a:off x="544679" y="1169747"/>
            <a:ext cx="8054642" cy="1253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p>
            <a:pPr eaLnBrk="1" hangingPunct="1"/>
            <a:r>
              <a:rPr lang="en-US" kern="1200" dirty="0">
                <a:cs typeface="Sassoon Infant Rg" charset="0"/>
              </a:rPr>
              <a:t>Hand signals (called sign language) are commonly used by people who are deaf. However, many people use other hand signals in their daily lives, especially in their work. For example, a ground handler directs an airplane to its parking position and a police officer uses hand signals when directing traffic. </a:t>
            </a:r>
            <a:endParaRPr lang="en-GB" kern="1200" dirty="0">
              <a:cs typeface="Sassoon Infant Rg"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7388" y="3130424"/>
            <a:ext cx="2925918" cy="2068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971852" y="685766"/>
            <a:ext cx="4241341" cy="523220"/>
          </a:xfrm>
          <a:prstGeom prst="rect">
            <a:avLst/>
          </a:prstGeom>
          <a:noFill/>
        </p:spPr>
        <p:txBody>
          <a:bodyPr wrap="square" rtlCol="0">
            <a:spAutoFit/>
          </a:bodyPr>
          <a:lstStyle/>
          <a:p>
            <a:r>
              <a:rPr lang="en-US" sz="2800" dirty="0">
                <a:solidFill>
                  <a:schemeClr val="accent2">
                    <a:lumMod val="50000"/>
                  </a:schemeClr>
                </a:solidFill>
                <a:cs typeface="Sassoon Infant Rg" charset="0"/>
              </a:rPr>
              <a:t>Hand signals </a:t>
            </a:r>
            <a:endParaRPr lang="en-US" sz="2800" dirty="0">
              <a:solidFill>
                <a:schemeClr val="accent2">
                  <a:lumMod val="50000"/>
                </a:schemeClr>
              </a:solidFill>
            </a:endParaRPr>
          </a:p>
        </p:txBody>
      </p:sp>
      <p:pic>
        <p:nvPicPr>
          <p:cNvPr id="14" name="Picture 13" descr="Arrow&#10;&#10;Description automatically generated with medium confidence">
            <a:extLst>
              <a:ext uri="{FF2B5EF4-FFF2-40B4-BE49-F238E27FC236}">
                <a16:creationId xmlns:a16="http://schemas.microsoft.com/office/drawing/2014/main" xmlns="" id="{B4156248-7C72-F5D1-F7AD-D6F9DA4C14DB}"/>
              </a:ext>
            </a:extLst>
          </p:cNvPr>
          <p:cNvPicPr>
            <a:picLocks noChangeAspect="1"/>
          </p:cNvPicPr>
          <p:nvPr/>
        </p:nvPicPr>
        <p:blipFill>
          <a:blip r:embed="rId4"/>
          <a:stretch>
            <a:fillRect/>
          </a:stretch>
        </p:blipFill>
        <p:spPr>
          <a:xfrm>
            <a:off x="4898600" y="2334231"/>
            <a:ext cx="3632200" cy="3543300"/>
          </a:xfrm>
          <a:prstGeom prst="rect">
            <a:avLst/>
          </a:prstGeom>
        </p:spPr>
      </p:pic>
    </p:spTree>
    <p:extLst>
      <p:ext uri="{BB962C8B-B14F-4D97-AF65-F5344CB8AC3E}">
        <p14:creationId xmlns:p14="http://schemas.microsoft.com/office/powerpoint/2010/main" val="271161662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6921" y="-268352"/>
            <a:ext cx="7772400" cy="1470025"/>
          </a:xfrm>
        </p:spPr>
        <p:txBody>
          <a:bodyPr/>
          <a:lstStyle/>
          <a:p>
            <a:r>
              <a:rPr lang="en-US" dirty="0">
                <a:solidFill>
                  <a:schemeClr val="accent2">
                    <a:lumMod val="50000"/>
                  </a:schemeClr>
                </a:solidFill>
              </a:rPr>
              <a:t>Mobile Communication</a:t>
            </a:r>
          </a:p>
        </p:txBody>
      </p:sp>
      <p:sp>
        <p:nvSpPr>
          <p:cNvPr id="6" name="TextBox 5"/>
          <p:cNvSpPr txBox="1"/>
          <p:nvPr/>
        </p:nvSpPr>
        <p:spPr>
          <a:xfrm>
            <a:off x="590142" y="6606257"/>
            <a:ext cx="8300482" cy="276999"/>
          </a:xfrm>
          <a:prstGeom prst="rect">
            <a:avLst/>
          </a:prstGeom>
          <a:noFill/>
        </p:spPr>
        <p:txBody>
          <a:bodyPr wrap="square" rtlCol="0">
            <a:spAutoFit/>
          </a:bodyPr>
          <a:lstStyle/>
          <a:p>
            <a:r>
              <a:rPr lang="en-US" sz="1200" dirty="0"/>
              <a:t>Peter J Faulks                                                                               A History of Communication                                             Slide  </a:t>
            </a:r>
            <a:fld id="{47031F9E-EB52-5E46-9EEE-971B1AD98276}" type="slidenum">
              <a:rPr lang="en-US" sz="1200" smtClean="0"/>
              <a:t>13</a:t>
            </a:fld>
            <a:endParaRPr lang="en-US" sz="1200" dirty="0"/>
          </a:p>
        </p:txBody>
      </p:sp>
      <p:sp>
        <p:nvSpPr>
          <p:cNvPr id="7" name="Action Button: Forward or Next 6">
            <a:hlinkClick r:id="" action="ppaction://hlinkshowjump?jump=nextslide" highlightClick="1"/>
          </p:cNvPr>
          <p:cNvSpPr/>
          <p:nvPr/>
        </p:nvSpPr>
        <p:spPr>
          <a:xfrm>
            <a:off x="8492918" y="6439497"/>
            <a:ext cx="465619" cy="333520"/>
          </a:xfrm>
          <a:prstGeom prst="actionButtonForwardNex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 name="Subtitle 7"/>
          <p:cNvSpPr>
            <a:spLocks noGrp="1"/>
          </p:cNvSpPr>
          <p:nvPr>
            <p:ph type="subTitle" idx="1"/>
          </p:nvPr>
        </p:nvSpPr>
        <p:spPr/>
        <p:txBody>
          <a:bodyPr/>
          <a:lstStyle/>
          <a:p>
            <a:endParaRPr lang="en-US"/>
          </a:p>
        </p:txBody>
      </p:sp>
      <p:pic>
        <p:nvPicPr>
          <p:cNvPr id="9" name="Picture 8" descr="Screen Shot 2022-06-02 at 9.58.2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577" y="224350"/>
            <a:ext cx="1569817" cy="639856"/>
          </a:xfrm>
          <a:prstGeom prst="rect">
            <a:avLst/>
          </a:prstGeom>
        </p:spPr>
      </p:pic>
      <p:sp>
        <p:nvSpPr>
          <p:cNvPr id="3" name="TextBox 2"/>
          <p:cNvSpPr txBox="1"/>
          <p:nvPr/>
        </p:nvSpPr>
        <p:spPr>
          <a:xfrm>
            <a:off x="671929" y="6175506"/>
            <a:ext cx="7800142" cy="261610"/>
          </a:xfrm>
          <a:prstGeom prst="rect">
            <a:avLst/>
          </a:prstGeom>
          <a:noFill/>
        </p:spPr>
        <p:txBody>
          <a:bodyPr wrap="square" rtlCol="0">
            <a:spAutoFit/>
          </a:bodyPr>
          <a:lstStyle/>
          <a:p>
            <a:r>
              <a:rPr lang="en-US" sz="1100" dirty="0"/>
              <a:t>https://</a:t>
            </a:r>
            <a:r>
              <a:rPr lang="en-US" sz="1100" dirty="0" err="1"/>
              <a:t>designanddigitaltechnology.wordpress.com</a:t>
            </a:r>
            <a:r>
              <a:rPr lang="en-US" sz="1100" dirty="0"/>
              <a:t>/2014/06/06/</a:t>
            </a:r>
            <a:r>
              <a:rPr lang="en-US" sz="1100" dirty="0" err="1"/>
              <a:t>communicationtechnology</a:t>
            </a:r>
            <a:r>
              <a:rPr lang="en-US" sz="1100" dirty="0"/>
              <a:t>/</a:t>
            </a:r>
          </a:p>
        </p:txBody>
      </p:sp>
      <p:sp>
        <p:nvSpPr>
          <p:cNvPr id="4" name="TextBox 3"/>
          <p:cNvSpPr txBox="1"/>
          <p:nvPr/>
        </p:nvSpPr>
        <p:spPr>
          <a:xfrm>
            <a:off x="71355" y="989665"/>
            <a:ext cx="4241341" cy="3108543"/>
          </a:xfrm>
          <a:prstGeom prst="rect">
            <a:avLst/>
          </a:prstGeom>
          <a:noFill/>
        </p:spPr>
        <p:txBody>
          <a:bodyPr wrap="square" rtlCol="0">
            <a:spAutoFit/>
          </a:bodyPr>
          <a:lstStyle/>
          <a:p>
            <a:r>
              <a:rPr lang="en-US" sz="2800" dirty="0">
                <a:solidFill>
                  <a:schemeClr val="accent2">
                    <a:lumMod val="50000"/>
                  </a:schemeClr>
                </a:solidFill>
                <a:cs typeface="Sassoon Infant Rg" charset="0"/>
              </a:rPr>
              <a:t>Hand </a:t>
            </a:r>
          </a:p>
          <a:p>
            <a:r>
              <a:rPr lang="en-US" sz="2800" dirty="0">
                <a:solidFill>
                  <a:schemeClr val="accent2">
                    <a:lumMod val="50000"/>
                  </a:schemeClr>
                </a:solidFill>
                <a:cs typeface="Sassoon Infant Rg" charset="0"/>
              </a:rPr>
              <a:t>Signals</a:t>
            </a:r>
          </a:p>
          <a:p>
            <a:endParaRPr lang="en-US" sz="2800" dirty="0">
              <a:solidFill>
                <a:schemeClr val="accent2">
                  <a:lumMod val="50000"/>
                </a:schemeClr>
              </a:solidFill>
              <a:cs typeface="Sassoon Infant Rg" charset="0"/>
            </a:endParaRPr>
          </a:p>
          <a:p>
            <a:r>
              <a:rPr lang="en-US" sz="2800" dirty="0">
                <a:solidFill>
                  <a:schemeClr val="accent2">
                    <a:lumMod val="50000"/>
                  </a:schemeClr>
                </a:solidFill>
                <a:cs typeface="Sassoon Infant Rg" charset="0"/>
              </a:rPr>
              <a:t>Army</a:t>
            </a:r>
          </a:p>
          <a:p>
            <a:endParaRPr lang="en-US" sz="2800" dirty="0">
              <a:solidFill>
                <a:schemeClr val="accent2">
                  <a:lumMod val="50000"/>
                </a:schemeClr>
              </a:solidFill>
              <a:cs typeface="Sassoon Infant Rg" charset="0"/>
            </a:endParaRPr>
          </a:p>
          <a:p>
            <a:r>
              <a:rPr lang="en-US" sz="2800" dirty="0">
                <a:solidFill>
                  <a:schemeClr val="accent2">
                    <a:lumMod val="50000"/>
                  </a:schemeClr>
                </a:solidFill>
                <a:cs typeface="Sassoon Infant Rg" charset="0"/>
              </a:rPr>
              <a:t>Navy use</a:t>
            </a:r>
          </a:p>
          <a:p>
            <a:r>
              <a:rPr lang="en-US" sz="2800" dirty="0">
                <a:solidFill>
                  <a:schemeClr val="accent2">
                    <a:lumMod val="50000"/>
                  </a:schemeClr>
                </a:solidFill>
                <a:cs typeface="Sassoon Infant Rg" charset="0"/>
              </a:rPr>
              <a:t>heliograph </a:t>
            </a:r>
            <a:endParaRPr lang="en-US" sz="2800" dirty="0">
              <a:solidFill>
                <a:schemeClr val="accent2">
                  <a:lumMod val="50000"/>
                </a:schemeClr>
              </a:solidFill>
            </a:endParaRPr>
          </a:p>
        </p:txBody>
      </p:sp>
      <p:pic>
        <p:nvPicPr>
          <p:cNvPr id="12" name="Picture 11" descr="A picture containing linedrawing&#10;&#10;Description automatically generated">
            <a:extLst>
              <a:ext uri="{FF2B5EF4-FFF2-40B4-BE49-F238E27FC236}">
                <a16:creationId xmlns:a16="http://schemas.microsoft.com/office/drawing/2014/main" xmlns="" id="{3E82646B-42AE-5627-651B-DCF5AE6DDFC4}"/>
              </a:ext>
            </a:extLst>
          </p:cNvPr>
          <p:cNvPicPr>
            <a:picLocks noChangeAspect="1"/>
          </p:cNvPicPr>
          <p:nvPr/>
        </p:nvPicPr>
        <p:blipFill>
          <a:blip r:embed="rId3"/>
          <a:stretch>
            <a:fillRect/>
          </a:stretch>
        </p:blipFill>
        <p:spPr>
          <a:xfrm>
            <a:off x="1899394" y="864206"/>
            <a:ext cx="7173251" cy="5248429"/>
          </a:xfrm>
          <a:prstGeom prst="rect">
            <a:avLst/>
          </a:prstGeom>
        </p:spPr>
      </p:pic>
      <p:pic>
        <p:nvPicPr>
          <p:cNvPr id="13" name="Picture 12" descr="A picture containing sky, outdoor, person, person&#10;&#10;Description automatically generated">
            <a:extLst>
              <a:ext uri="{FF2B5EF4-FFF2-40B4-BE49-F238E27FC236}">
                <a16:creationId xmlns:a16="http://schemas.microsoft.com/office/drawing/2014/main" xmlns="" id="{9C525B88-AADF-1C68-3621-7238A17490A2}"/>
              </a:ext>
            </a:extLst>
          </p:cNvPr>
          <p:cNvPicPr>
            <a:picLocks noChangeAspect="1"/>
          </p:cNvPicPr>
          <p:nvPr/>
        </p:nvPicPr>
        <p:blipFill>
          <a:blip r:embed="rId4"/>
          <a:stretch>
            <a:fillRect/>
          </a:stretch>
        </p:blipFill>
        <p:spPr>
          <a:xfrm>
            <a:off x="71355" y="4149201"/>
            <a:ext cx="1778000" cy="1943100"/>
          </a:xfrm>
          <a:prstGeom prst="rect">
            <a:avLst/>
          </a:prstGeom>
        </p:spPr>
      </p:pic>
    </p:spTree>
    <p:extLst>
      <p:ext uri="{BB962C8B-B14F-4D97-AF65-F5344CB8AC3E}">
        <p14:creationId xmlns:p14="http://schemas.microsoft.com/office/powerpoint/2010/main" val="199185404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Screen Shot 2022-05-15 at 1.03.40 PM.png"/>
          <p:cNvPicPr>
            <a:picLocks noChangeAspect="1"/>
          </p:cNvPicPr>
          <p:nvPr/>
        </p:nvPicPr>
        <p:blipFill>
          <a:blip r:embed="rId2">
            <a:alphaModFix amt="32000"/>
            <a:extLst>
              <a:ext uri="{28A0092B-C50C-407E-A947-70E740481C1C}">
                <a14:useLocalDpi xmlns:a14="http://schemas.microsoft.com/office/drawing/2010/main" val="0"/>
              </a:ext>
            </a:extLst>
          </a:blip>
          <a:stretch>
            <a:fillRect/>
          </a:stretch>
        </p:blipFill>
        <p:spPr>
          <a:xfrm>
            <a:off x="-637198" y="1877401"/>
            <a:ext cx="4081662" cy="4980599"/>
          </a:xfrm>
          <a:prstGeom prst="rect">
            <a:avLst/>
          </a:prstGeom>
        </p:spPr>
      </p:pic>
      <p:sp>
        <p:nvSpPr>
          <p:cNvPr id="2" name="Title 1"/>
          <p:cNvSpPr>
            <a:spLocks noGrp="1"/>
          </p:cNvSpPr>
          <p:nvPr>
            <p:ph type="ctrTitle"/>
          </p:nvPr>
        </p:nvSpPr>
        <p:spPr>
          <a:xfrm>
            <a:off x="685800" y="-497624"/>
            <a:ext cx="7772400" cy="1470025"/>
          </a:xfrm>
        </p:spPr>
        <p:txBody>
          <a:bodyPr/>
          <a:lstStyle/>
          <a:p>
            <a:r>
              <a:rPr lang="en-US" dirty="0"/>
              <a:t>Networks</a:t>
            </a:r>
          </a:p>
        </p:txBody>
      </p:sp>
      <p:sp>
        <p:nvSpPr>
          <p:cNvPr id="3" name="Subtitle 2"/>
          <p:cNvSpPr>
            <a:spLocks noGrp="1"/>
          </p:cNvSpPr>
          <p:nvPr>
            <p:ph type="subTitle" idx="1"/>
          </p:nvPr>
        </p:nvSpPr>
        <p:spPr>
          <a:xfrm>
            <a:off x="244064" y="355435"/>
            <a:ext cx="6400800" cy="616966"/>
          </a:xfrm>
        </p:spPr>
        <p:txBody>
          <a:bodyPr>
            <a:normAutofit fontScale="92500"/>
          </a:bodyPr>
          <a:lstStyle/>
          <a:p>
            <a:r>
              <a:rPr lang="en-US" dirty="0"/>
              <a:t>When did networks begin Morse Code</a:t>
            </a:r>
          </a:p>
        </p:txBody>
      </p:sp>
      <p:cxnSp>
        <p:nvCxnSpPr>
          <p:cNvPr id="7" name="Straight Connector 6"/>
          <p:cNvCxnSpPr/>
          <p:nvPr/>
        </p:nvCxnSpPr>
        <p:spPr>
          <a:xfrm>
            <a:off x="2651125" y="6453188"/>
            <a:ext cx="597535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AutoShape 18">
            <a:hlinkClick r:id="rId3" action="ppaction://hlinksldjump" highlightClick="1"/>
          </p:cNvPr>
          <p:cNvSpPr>
            <a:spLocks noChangeArrowheads="1"/>
          </p:cNvSpPr>
          <p:nvPr/>
        </p:nvSpPr>
        <p:spPr bwMode="auto">
          <a:xfrm>
            <a:off x="7189788" y="6469063"/>
            <a:ext cx="341312" cy="361950"/>
          </a:xfrm>
          <a:prstGeom prst="actionButtonHelp">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9" name="Action Button: Home 13">
            <a:hlinkClick r:id="" action="ppaction://hlinkshowjump?jump=firstslide" highlightClick="1"/>
          </p:cNvPr>
          <p:cNvSpPr/>
          <p:nvPr/>
        </p:nvSpPr>
        <p:spPr>
          <a:xfrm>
            <a:off x="7915275" y="6473825"/>
            <a:ext cx="341313" cy="3619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AU"/>
          </a:p>
        </p:txBody>
      </p:sp>
      <p:sp>
        <p:nvSpPr>
          <p:cNvPr id="10" name="Action Button: Back or Previous 11">
            <a:hlinkClick r:id="" action="ppaction://hlinkshowjump?jump=previousslide" highlightClick="1"/>
          </p:cNvPr>
          <p:cNvSpPr/>
          <p:nvPr/>
        </p:nvSpPr>
        <p:spPr>
          <a:xfrm>
            <a:off x="7558088" y="6473825"/>
            <a:ext cx="339725" cy="3619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AU"/>
          </a:p>
        </p:txBody>
      </p:sp>
      <p:sp>
        <p:nvSpPr>
          <p:cNvPr id="11" name="Action Button: Forward or Next 10">
            <a:hlinkClick r:id="" action="ppaction://hlinkshowjump?jump=nextslide" highlightClick="1"/>
          </p:cNvPr>
          <p:cNvSpPr/>
          <p:nvPr/>
        </p:nvSpPr>
        <p:spPr>
          <a:xfrm>
            <a:off x="8289925" y="6473825"/>
            <a:ext cx="341313" cy="3619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AU"/>
          </a:p>
        </p:txBody>
      </p:sp>
      <p:sp>
        <p:nvSpPr>
          <p:cNvPr id="12" name="Action Button: Information 11">
            <a:hlinkClick r:id="" action="ppaction://hlinkshowjump?jump=endshow" highlightClick="1"/>
          </p:cNvPr>
          <p:cNvSpPr/>
          <p:nvPr/>
        </p:nvSpPr>
        <p:spPr>
          <a:xfrm>
            <a:off x="8658225" y="6473825"/>
            <a:ext cx="341313" cy="361950"/>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AU"/>
          </a:p>
        </p:txBody>
      </p:sp>
      <p:sp>
        <p:nvSpPr>
          <p:cNvPr id="6" name="TextBox 5"/>
          <p:cNvSpPr txBox="1"/>
          <p:nvPr/>
        </p:nvSpPr>
        <p:spPr>
          <a:xfrm>
            <a:off x="338555" y="873862"/>
            <a:ext cx="5450114" cy="4185761"/>
          </a:xfrm>
          <a:prstGeom prst="rect">
            <a:avLst/>
          </a:prstGeom>
          <a:noFill/>
        </p:spPr>
        <p:txBody>
          <a:bodyPr wrap="square" rtlCol="0">
            <a:spAutoFit/>
          </a:bodyPr>
          <a:lstStyle/>
          <a:p>
            <a:r>
              <a:rPr lang="en-US" sz="1400" dirty="0"/>
              <a:t>Radiotelegraphy and aviation. </a:t>
            </a:r>
            <a:r>
              <a:rPr lang="en-US" sz="1400" b="1" dirty="0"/>
              <a:t>In the 1890s, Morse code began to be used extensively for early radio communication before it was possible to transmit voice</a:t>
            </a:r>
            <a:r>
              <a:rPr lang="en-US" sz="1400" dirty="0"/>
              <a:t>. In the late 19th and early 20th centuries, most high-speed international communication used Morse code on telegraph lines, undersea cables, and radio circuits. Morse developed the concept of a single-wire telegraph.</a:t>
            </a:r>
          </a:p>
          <a:p>
            <a:endParaRPr lang="en-US" sz="1400" dirty="0"/>
          </a:p>
          <a:p>
            <a:r>
              <a:rPr lang="en-US" sz="1400" dirty="0"/>
              <a:t>In time, the </a:t>
            </a:r>
            <a:r>
              <a:rPr lang="en-US" sz="1400" dirty="0">
                <a:hlinkClick r:id="rId4" tooltip="Morse code"/>
              </a:rPr>
              <a:t>Morse code</a:t>
            </a:r>
            <a:r>
              <a:rPr lang="en-US" sz="1400" dirty="0"/>
              <a:t> that he developed would become the primary language of telegraphy in the world.</a:t>
            </a:r>
          </a:p>
          <a:p>
            <a:endParaRPr lang="en-US" sz="1400" dirty="0"/>
          </a:p>
          <a:p>
            <a:r>
              <a:rPr lang="en-US" sz="1400" dirty="0"/>
              <a:t>Cooke and Wheatstone formed a partnership and patented the electrical telegraph in May 1837, and within a short time had provided the </a:t>
            </a:r>
            <a:r>
              <a:rPr lang="en-US" sz="1400" dirty="0">
                <a:hlinkClick r:id="rId5" tooltip="Great Western Railway"/>
              </a:rPr>
              <a:t>Great Western Railway</a:t>
            </a:r>
            <a:r>
              <a:rPr lang="en-US" sz="1400" dirty="0"/>
              <a:t> with a 13-mile (21 km) stretch of telegraph. However, within a few years, Cooke and Wheatstone's multiple-wire signaling method would be overtaken by Morse's cheaper method. </a:t>
            </a:r>
          </a:p>
          <a:p>
            <a:r>
              <a:rPr lang="en-US" sz="1400" dirty="0"/>
              <a:t>Morse encountered the problem of getting a telegraphic signal to carry over more than a few hundred yards of wire. Morse introduced extra circuits or </a:t>
            </a:r>
            <a:r>
              <a:rPr lang="en-US" sz="1400" dirty="0">
                <a:hlinkClick r:id="rId6" tooltip="Relay"/>
              </a:rPr>
              <a:t>relays</a:t>
            </a:r>
            <a:r>
              <a:rPr lang="en-US" sz="1400" dirty="0"/>
              <a:t> at frequent intervals and was soon able to send a message through ten miles (16 km) of wire. </a:t>
            </a:r>
          </a:p>
        </p:txBody>
      </p:sp>
      <p:pic>
        <p:nvPicPr>
          <p:cNvPr id="4" name="Picture 3" descr="Screen Shot 2022-05-15 at 12.51.59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88669" y="1581833"/>
            <a:ext cx="3355331" cy="4225024"/>
          </a:xfrm>
          <a:prstGeom prst="rect">
            <a:avLst/>
          </a:prstGeom>
        </p:spPr>
      </p:pic>
      <p:pic>
        <p:nvPicPr>
          <p:cNvPr id="15" name="Picture 14" descr="Screen Shot 2022-05-15 at 12.52.52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94653" y="95613"/>
            <a:ext cx="1904885" cy="1293550"/>
          </a:xfrm>
          <a:prstGeom prst="rect">
            <a:avLst/>
          </a:prstGeom>
        </p:spPr>
      </p:pic>
      <p:pic>
        <p:nvPicPr>
          <p:cNvPr id="16" name="Picture 15" descr="Screen Shot 2022-05-15 at 1.02.08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74879" y="4838281"/>
            <a:ext cx="1237157" cy="1472217"/>
          </a:xfrm>
          <a:prstGeom prst="rect">
            <a:avLst/>
          </a:prstGeom>
        </p:spPr>
      </p:pic>
      <p:sp>
        <p:nvSpPr>
          <p:cNvPr id="5" name="TextBox 4"/>
          <p:cNvSpPr txBox="1"/>
          <p:nvPr/>
        </p:nvSpPr>
        <p:spPr>
          <a:xfrm>
            <a:off x="602119" y="5646309"/>
            <a:ext cx="1390348" cy="646331"/>
          </a:xfrm>
          <a:prstGeom prst="rect">
            <a:avLst/>
          </a:prstGeom>
          <a:noFill/>
        </p:spPr>
        <p:txBody>
          <a:bodyPr wrap="square" rtlCol="0">
            <a:spAutoFit/>
          </a:bodyPr>
          <a:lstStyle/>
          <a:p>
            <a:r>
              <a:rPr lang="en-US" dirty="0"/>
              <a:t>Wire Poles carry signals</a:t>
            </a:r>
          </a:p>
        </p:txBody>
      </p:sp>
      <p:sp>
        <p:nvSpPr>
          <p:cNvPr id="18" name="TextBox 5"/>
          <p:cNvSpPr txBox="1">
            <a:spLocks noChangeArrowheads="1"/>
          </p:cNvSpPr>
          <p:nvPr/>
        </p:nvSpPr>
        <p:spPr bwMode="auto">
          <a:xfrm>
            <a:off x="2393678" y="6453188"/>
            <a:ext cx="493178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dirty="0">
                <a:latin typeface="Calibri" charset="0"/>
              </a:rPr>
              <a:t>16 May 2022        Peter J Faulks                                        Slide </a:t>
            </a:r>
            <a:fld id="{AD33668E-AFDF-2149-A8F8-97F1E7005091}" type="slidenum">
              <a:rPr lang="en-US" sz="1100" smtClean="0">
                <a:latin typeface="Calibri" charset="0"/>
              </a:rPr>
              <a:t>14</a:t>
            </a:fld>
            <a:endParaRPr lang="en-AU" sz="1100" dirty="0">
              <a:latin typeface="Calibri" charset="0"/>
            </a:endParaRPr>
          </a:p>
        </p:txBody>
      </p:sp>
    </p:spTree>
    <p:extLst>
      <p:ext uri="{BB962C8B-B14F-4D97-AF65-F5344CB8AC3E}">
        <p14:creationId xmlns:p14="http://schemas.microsoft.com/office/powerpoint/2010/main" val="202489035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6921" y="-268352"/>
            <a:ext cx="7772400" cy="1470025"/>
          </a:xfrm>
        </p:spPr>
        <p:txBody>
          <a:bodyPr/>
          <a:lstStyle/>
          <a:p>
            <a:r>
              <a:rPr lang="en-US" dirty="0">
                <a:solidFill>
                  <a:schemeClr val="accent2">
                    <a:lumMod val="50000"/>
                  </a:schemeClr>
                </a:solidFill>
              </a:rPr>
              <a:t>A History of Communication</a:t>
            </a:r>
          </a:p>
        </p:txBody>
      </p:sp>
      <p:sp>
        <p:nvSpPr>
          <p:cNvPr id="6" name="TextBox 5"/>
          <p:cNvSpPr txBox="1"/>
          <p:nvPr/>
        </p:nvSpPr>
        <p:spPr>
          <a:xfrm>
            <a:off x="590142" y="6606257"/>
            <a:ext cx="8300482" cy="276999"/>
          </a:xfrm>
          <a:prstGeom prst="rect">
            <a:avLst/>
          </a:prstGeom>
          <a:noFill/>
        </p:spPr>
        <p:txBody>
          <a:bodyPr wrap="square" rtlCol="0">
            <a:spAutoFit/>
          </a:bodyPr>
          <a:lstStyle/>
          <a:p>
            <a:r>
              <a:rPr lang="en-US" sz="1200" dirty="0"/>
              <a:t>Peter J Faulks                                                                               A History of Communication                                             Slide  </a:t>
            </a:r>
            <a:fld id="{47031F9E-EB52-5E46-9EEE-971B1AD98276}" type="slidenum">
              <a:rPr lang="en-US" sz="1200" smtClean="0"/>
              <a:t>15</a:t>
            </a:fld>
            <a:endParaRPr lang="en-US" sz="1200" dirty="0"/>
          </a:p>
        </p:txBody>
      </p:sp>
      <p:sp>
        <p:nvSpPr>
          <p:cNvPr id="7" name="Action Button: Forward or Next 6">
            <a:hlinkClick r:id="" action="ppaction://hlinkshowjump?jump=nextslide" highlightClick="1"/>
          </p:cNvPr>
          <p:cNvSpPr/>
          <p:nvPr/>
        </p:nvSpPr>
        <p:spPr>
          <a:xfrm>
            <a:off x="8492918" y="6439497"/>
            <a:ext cx="465619" cy="333520"/>
          </a:xfrm>
          <a:prstGeom prst="actionButtonForwardNex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 name="Rectangle 8"/>
          <p:cNvSpPr>
            <a:spLocks noChangeArrowheads="1"/>
          </p:cNvSpPr>
          <p:nvPr/>
        </p:nvSpPr>
        <p:spPr bwMode="auto">
          <a:xfrm>
            <a:off x="318465" y="1785913"/>
            <a:ext cx="386715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kern="1200" dirty="0">
                <a:cs typeface="Calibri" charset="0"/>
              </a:rPr>
              <a:t>In the 1800s, telegraphic communication was invented which involved sending electric signals through a wire. A</a:t>
            </a:r>
            <a:r>
              <a:rPr lang="en-US" kern="1200" dirty="0">
                <a:latin typeface="Times New Roman" charset="0"/>
                <a:cs typeface="Calibri" charset="0"/>
              </a:rPr>
              <a:t> </a:t>
            </a:r>
            <a:r>
              <a:rPr lang="en-US" kern="1200" dirty="0">
                <a:cs typeface="Calibri" charset="0"/>
              </a:rPr>
              <a:t>well-known version of the electrical telegraph is Morse code. Morse’s code used dots and dashes, which were short and long pulses, sent through the wire to match letters and numbers.</a:t>
            </a:r>
            <a:endParaRPr lang="en-GB" kern="1200" dirty="0">
              <a:latin typeface="Times New Roman" charset="0"/>
              <a:cs typeface="Calibri" charset="0"/>
            </a:endParaRPr>
          </a:p>
          <a:p>
            <a:pPr eaLnBrk="1" hangingPunct="1"/>
            <a:r>
              <a:rPr lang="en-US" kern="1200" dirty="0">
                <a:cs typeface="Calibri" charset="0"/>
              </a:rPr>
              <a:t>This type of communication allowed for instant communication across very long distances, which was something that had never been done before. </a:t>
            </a:r>
            <a:endParaRPr lang="en-GB" kern="1200" dirty="0">
              <a:latin typeface="Times New Roman" charset="0"/>
              <a:cs typeface="Calibri" charset="0"/>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25906" y="1504950"/>
            <a:ext cx="2767012"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txBox="1">
            <a:spLocks/>
          </p:cNvSpPr>
          <p:nvPr/>
        </p:nvSpPr>
        <p:spPr>
          <a:xfrm>
            <a:off x="-1439014" y="876235"/>
            <a:ext cx="8220075" cy="650875"/>
          </a:xfrm>
          <a:prstGeom prst="roundRect">
            <a:avLst>
              <a:gd name="adj" fmla="val 9641"/>
            </a:avLst>
          </a:prstGeom>
          <a:noFill/>
          <a:ln w="25400">
            <a:noFill/>
          </a:ln>
        </p:spPr>
        <p:txBody>
          <a:bodyPr lIns="252000" tIns="252000" rIns="252000" bIns="252000" anchor="ctr" anchorCtr="1"/>
          <a:lstStyle/>
          <a:p>
            <a:pPr fontAlgn="auto">
              <a:spcAft>
                <a:spcPts val="0"/>
              </a:spcAft>
              <a:defRPr/>
            </a:pPr>
            <a:r>
              <a:rPr lang="en-US" sz="3200" b="0" kern="1200" dirty="0">
                <a:solidFill>
                  <a:srgbClr val="C9509D"/>
                </a:solidFill>
                <a:latin typeface="+mn-lt"/>
              </a:rPr>
              <a:t>Morse - Electrical Telegraph</a:t>
            </a:r>
            <a:endParaRPr lang="en-GB" sz="3200" b="0" kern="1200" dirty="0">
              <a:solidFill>
                <a:srgbClr val="C9509D"/>
              </a:solidFill>
              <a:latin typeface="+mn-lt"/>
            </a:endParaRPr>
          </a:p>
        </p:txBody>
      </p:sp>
    </p:spTree>
    <p:extLst>
      <p:ext uri="{BB962C8B-B14F-4D97-AF65-F5344CB8AC3E}">
        <p14:creationId xmlns:p14="http://schemas.microsoft.com/office/powerpoint/2010/main" val="271161662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97624"/>
            <a:ext cx="7772400" cy="1470025"/>
          </a:xfrm>
        </p:spPr>
        <p:txBody>
          <a:bodyPr/>
          <a:lstStyle/>
          <a:p>
            <a:r>
              <a:rPr lang="en-US" dirty="0"/>
              <a:t>Networks</a:t>
            </a:r>
          </a:p>
        </p:txBody>
      </p:sp>
      <p:sp>
        <p:nvSpPr>
          <p:cNvPr id="3" name="Subtitle 2"/>
          <p:cNvSpPr>
            <a:spLocks noGrp="1"/>
          </p:cNvSpPr>
          <p:nvPr>
            <p:ph type="subTitle" idx="1"/>
          </p:nvPr>
        </p:nvSpPr>
        <p:spPr>
          <a:xfrm>
            <a:off x="0" y="345871"/>
            <a:ext cx="6400800" cy="616966"/>
          </a:xfrm>
        </p:spPr>
        <p:txBody>
          <a:bodyPr/>
          <a:lstStyle/>
          <a:p>
            <a:r>
              <a:rPr lang="en-US" dirty="0"/>
              <a:t>When did networks begin - Marconi</a:t>
            </a:r>
          </a:p>
        </p:txBody>
      </p:sp>
      <p:sp>
        <p:nvSpPr>
          <p:cNvPr id="8" name="AutoShape 18">
            <a:hlinkClick r:id="rId2" action="ppaction://hlinksldjump" highlightClick="1"/>
          </p:cNvPr>
          <p:cNvSpPr>
            <a:spLocks noChangeArrowheads="1"/>
          </p:cNvSpPr>
          <p:nvPr/>
        </p:nvSpPr>
        <p:spPr bwMode="auto">
          <a:xfrm>
            <a:off x="7189788" y="6469063"/>
            <a:ext cx="341312" cy="361950"/>
          </a:xfrm>
          <a:prstGeom prst="actionButtonHelp">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9" name="Action Button: Home 13">
            <a:hlinkClick r:id="" action="ppaction://hlinkshowjump?jump=firstslide" highlightClick="1"/>
          </p:cNvPr>
          <p:cNvSpPr/>
          <p:nvPr/>
        </p:nvSpPr>
        <p:spPr>
          <a:xfrm>
            <a:off x="7915275" y="6473825"/>
            <a:ext cx="341313" cy="3619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AU"/>
          </a:p>
        </p:txBody>
      </p:sp>
      <p:sp>
        <p:nvSpPr>
          <p:cNvPr id="10" name="Action Button: Back or Previous 11">
            <a:hlinkClick r:id="" action="ppaction://hlinkshowjump?jump=previousslide" highlightClick="1"/>
          </p:cNvPr>
          <p:cNvSpPr/>
          <p:nvPr/>
        </p:nvSpPr>
        <p:spPr>
          <a:xfrm>
            <a:off x="7558088" y="6473825"/>
            <a:ext cx="339725" cy="3619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AU"/>
          </a:p>
        </p:txBody>
      </p:sp>
      <p:sp>
        <p:nvSpPr>
          <p:cNvPr id="11" name="Action Button: Forward or Next 10">
            <a:hlinkClick r:id="" action="ppaction://hlinkshowjump?jump=nextslide" highlightClick="1"/>
          </p:cNvPr>
          <p:cNvSpPr/>
          <p:nvPr/>
        </p:nvSpPr>
        <p:spPr>
          <a:xfrm>
            <a:off x="8289925" y="6473825"/>
            <a:ext cx="341313" cy="3619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AU"/>
          </a:p>
        </p:txBody>
      </p:sp>
      <p:sp>
        <p:nvSpPr>
          <p:cNvPr id="12" name="Action Button: Information 11">
            <a:hlinkClick r:id="" action="ppaction://hlinkshowjump?jump=endshow" highlightClick="1"/>
          </p:cNvPr>
          <p:cNvSpPr/>
          <p:nvPr/>
        </p:nvSpPr>
        <p:spPr>
          <a:xfrm>
            <a:off x="8658225" y="6473825"/>
            <a:ext cx="341313" cy="361950"/>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AU"/>
          </a:p>
        </p:txBody>
      </p:sp>
      <p:sp>
        <p:nvSpPr>
          <p:cNvPr id="6" name="TextBox 5"/>
          <p:cNvSpPr txBox="1"/>
          <p:nvPr/>
        </p:nvSpPr>
        <p:spPr>
          <a:xfrm>
            <a:off x="120423" y="763909"/>
            <a:ext cx="5668245" cy="954107"/>
          </a:xfrm>
          <a:prstGeom prst="rect">
            <a:avLst/>
          </a:prstGeom>
          <a:noFill/>
        </p:spPr>
        <p:txBody>
          <a:bodyPr wrap="square" rtlCol="0">
            <a:spAutoFit/>
          </a:bodyPr>
          <a:lstStyle/>
          <a:p>
            <a:r>
              <a:rPr lang="en-AU" sz="1400" b="1" dirty="0"/>
              <a:t>Marconi</a:t>
            </a:r>
            <a:r>
              <a:rPr lang="en-AU" sz="1400" dirty="0"/>
              <a:t> was convinced that communication among people was possible via wireless radio signalling. In 1895, he began to experiment at his father's home in </a:t>
            </a:r>
            <a:r>
              <a:rPr lang="en-AU" sz="1400" dirty="0" err="1"/>
              <a:t>Pontecchio</a:t>
            </a:r>
            <a:r>
              <a:rPr lang="en-AU" sz="1400" dirty="0"/>
              <a:t>, where he was soon able to send signals over one and a half miles.</a:t>
            </a:r>
          </a:p>
        </p:txBody>
      </p:sp>
      <p:pic>
        <p:nvPicPr>
          <p:cNvPr id="19" name="Picture 18" descr="Screen Shot 2022-05-15 at 1.36.0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8873" y="95613"/>
            <a:ext cx="996603" cy="1005663"/>
          </a:xfrm>
          <a:prstGeom prst="rect">
            <a:avLst/>
          </a:prstGeom>
        </p:spPr>
      </p:pic>
      <p:sp>
        <p:nvSpPr>
          <p:cNvPr id="21" name="TextBox 20"/>
          <p:cNvSpPr txBox="1"/>
          <p:nvPr/>
        </p:nvSpPr>
        <p:spPr>
          <a:xfrm>
            <a:off x="7255476" y="8023"/>
            <a:ext cx="2006211" cy="646331"/>
          </a:xfrm>
          <a:prstGeom prst="rect">
            <a:avLst/>
          </a:prstGeom>
          <a:noFill/>
        </p:spPr>
        <p:txBody>
          <a:bodyPr wrap="square" rtlCol="0">
            <a:spAutoFit/>
          </a:bodyPr>
          <a:lstStyle/>
          <a:p>
            <a:r>
              <a:rPr lang="en-US" dirty="0"/>
              <a:t>Marconi spark key used on Titanic</a:t>
            </a:r>
          </a:p>
        </p:txBody>
      </p:sp>
      <p:pic>
        <p:nvPicPr>
          <p:cNvPr id="22" name="Picture 21" descr="Marconi-spark-ke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6134" y="754282"/>
            <a:ext cx="2363358" cy="1101276"/>
          </a:xfrm>
          <a:prstGeom prst="rect">
            <a:avLst/>
          </a:prstGeom>
        </p:spPr>
      </p:pic>
      <p:sp>
        <p:nvSpPr>
          <p:cNvPr id="17" name="TextBox 5"/>
          <p:cNvSpPr txBox="1">
            <a:spLocks noChangeArrowheads="1"/>
          </p:cNvSpPr>
          <p:nvPr/>
        </p:nvSpPr>
        <p:spPr bwMode="auto">
          <a:xfrm>
            <a:off x="2393678" y="6453188"/>
            <a:ext cx="493178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dirty="0">
                <a:latin typeface="Calibri" charset="0"/>
              </a:rPr>
              <a:t>16 May 2022        Peter J Faulks                                        Slide </a:t>
            </a:r>
            <a:fld id="{AD33668E-AFDF-2149-A8F8-97F1E7005091}" type="slidenum">
              <a:rPr lang="en-US" sz="1100" smtClean="0">
                <a:latin typeface="Calibri" charset="0"/>
              </a:rPr>
              <a:t>16</a:t>
            </a:fld>
            <a:endParaRPr lang="en-AU" sz="1100" dirty="0">
              <a:latin typeface="Calibri" charset="0"/>
            </a:endParaRPr>
          </a:p>
        </p:txBody>
      </p:sp>
      <p:sp>
        <p:nvSpPr>
          <p:cNvPr id="20" name="TextBox 19">
            <a:extLst>
              <a:ext uri="{FF2B5EF4-FFF2-40B4-BE49-F238E27FC236}">
                <a16:creationId xmlns:a16="http://schemas.microsoft.com/office/drawing/2014/main" xmlns="" id="{915C7B9D-380C-9295-EF3A-ADAEAB78D012}"/>
              </a:ext>
            </a:extLst>
          </p:cNvPr>
          <p:cNvSpPr txBox="1"/>
          <p:nvPr/>
        </p:nvSpPr>
        <p:spPr>
          <a:xfrm>
            <a:off x="120423" y="1718016"/>
            <a:ext cx="8959069" cy="4708981"/>
          </a:xfrm>
          <a:prstGeom prst="rect">
            <a:avLst/>
          </a:prstGeom>
          <a:noFill/>
        </p:spPr>
        <p:txBody>
          <a:bodyPr wrap="square">
            <a:spAutoFit/>
          </a:bodyPr>
          <a:lstStyle/>
          <a:p>
            <a:r>
              <a:rPr lang="en-US" sz="2000" b="1" i="1" dirty="0" smtClean="0"/>
              <a:t>Titanic</a:t>
            </a:r>
            <a:r>
              <a:rPr lang="en-US" sz="2000" b="1" dirty="0"/>
              <a:t> </a:t>
            </a:r>
            <a:r>
              <a:rPr lang="en-US" sz="2000" dirty="0" smtClean="0"/>
              <a:t>The </a:t>
            </a:r>
            <a:r>
              <a:rPr lang="en-US" sz="2000" dirty="0"/>
              <a:t>role played by Marconi Co. wireless in maritime rescues raised public awareness of the value of radio and brought fame to Marconi, particularly the sinking of the </a:t>
            </a:r>
            <a:r>
              <a:rPr lang="en-US" sz="2000" dirty="0">
                <a:hlinkClick r:id="rId5" tooltip="RMS Titanic"/>
              </a:rPr>
              <a:t>RMS </a:t>
            </a:r>
            <a:r>
              <a:rPr lang="en-US" sz="2000" i="1" dirty="0">
                <a:hlinkClick r:id="rId5" tooltip="RMS Titanic"/>
              </a:rPr>
              <a:t>Titanic</a:t>
            </a:r>
            <a:r>
              <a:rPr lang="en-US" sz="2000" dirty="0"/>
              <a:t> on 15 April 1912 </a:t>
            </a:r>
            <a:r>
              <a:rPr lang="en-US" sz="2000" dirty="0">
                <a:hlinkClick r:id="rId5" tooltip="RMS Titanic"/>
              </a:rPr>
              <a:t>RMS </a:t>
            </a:r>
            <a:r>
              <a:rPr lang="en-US" sz="2000" i="1" dirty="0">
                <a:hlinkClick r:id="rId5" tooltip="RMS Titanic"/>
              </a:rPr>
              <a:t>Titanic</a:t>
            </a:r>
            <a:r>
              <a:rPr lang="en-US" sz="2000" dirty="0"/>
              <a:t> radio operators </a:t>
            </a:r>
            <a:r>
              <a:rPr lang="en-US" sz="2000" dirty="0">
                <a:hlinkClick r:id="rId6" tooltip="Jack Phillips (wireless officer)"/>
              </a:rPr>
              <a:t>Jack Phillips</a:t>
            </a:r>
            <a:r>
              <a:rPr lang="en-US" sz="2000" dirty="0"/>
              <a:t> and </a:t>
            </a:r>
            <a:r>
              <a:rPr lang="en-US" sz="2000" dirty="0">
                <a:hlinkClick r:id="rId7" tooltip="Harold Bride"/>
              </a:rPr>
              <a:t>Harold Bride</a:t>
            </a:r>
            <a:r>
              <a:rPr lang="en-US" sz="2000" dirty="0"/>
              <a:t> were not employed by the </a:t>
            </a:r>
            <a:r>
              <a:rPr lang="en-US" sz="2000" dirty="0">
                <a:hlinkClick r:id="rId8" tooltip="White Star Line"/>
              </a:rPr>
              <a:t>White Star Line</a:t>
            </a:r>
            <a:r>
              <a:rPr lang="en-US" sz="2000" dirty="0"/>
              <a:t> but by </a:t>
            </a:r>
            <a:r>
              <a:rPr lang="en-US" sz="2000" dirty="0" err="1"/>
              <a:t>the</a:t>
            </a:r>
            <a:r>
              <a:rPr lang="en-US" sz="2000" dirty="0" err="1">
                <a:hlinkClick r:id="rId9" tooltip="Marconi International Marine Communication Company"/>
              </a:rPr>
              <a:t>Marconi</a:t>
            </a:r>
            <a:r>
              <a:rPr lang="en-US" sz="2000" dirty="0">
                <a:hlinkClick r:id="rId9" tooltip="Marconi International Marine Communication Company"/>
              </a:rPr>
              <a:t> International Marine Communication Company</a:t>
            </a:r>
            <a:r>
              <a:rPr lang="en-US" sz="2000" dirty="0"/>
              <a:t>. After the sinking of Titanic on 15 April 1912, survivors were rescued by the </a:t>
            </a:r>
            <a:r>
              <a:rPr lang="en-US" sz="2000" dirty="0">
                <a:hlinkClick r:id="rId10" tooltip="RMS Carpathia"/>
              </a:rPr>
              <a:t>RMS </a:t>
            </a:r>
            <a:r>
              <a:rPr lang="en-US" sz="2000" i="1" dirty="0">
                <a:hlinkClick r:id="rId10" tooltip="RMS Carpathia"/>
              </a:rPr>
              <a:t>Carpathia</a:t>
            </a:r>
            <a:r>
              <a:rPr lang="en-US" sz="2000" dirty="0"/>
              <a:t> of the </a:t>
            </a:r>
            <a:r>
              <a:rPr lang="en-US" sz="2000" dirty="0">
                <a:hlinkClick r:id="rId11" tooltip="Cunard Line"/>
              </a:rPr>
              <a:t>Cunard Line</a:t>
            </a:r>
            <a:r>
              <a:rPr lang="en-US" sz="2000" dirty="0"/>
              <a:t>. The Carpathia took a total of 17 minutes to both receive and decode the SOS signal sent by the Titanic. There was a distance of 58 miles between the two ships.</a:t>
            </a:r>
            <a:r>
              <a:rPr lang="en-US" sz="2000" baseline="30000" dirty="0"/>
              <a:t> </a:t>
            </a:r>
            <a:r>
              <a:rPr lang="en-US" sz="2000" dirty="0"/>
              <a:t> After this incident, Marconi gained popularity and became more </a:t>
            </a:r>
            <a:r>
              <a:rPr lang="en-US" sz="2000" dirty="0" err="1"/>
              <a:t>recognised</a:t>
            </a:r>
            <a:r>
              <a:rPr lang="en-US" sz="2000" dirty="0"/>
              <a:t> for his contributions to the field of radio and wireless technology </a:t>
            </a:r>
            <a:r>
              <a:rPr lang="en-US" sz="2000" dirty="0">
                <a:solidFill>
                  <a:srgbClr val="FF0000"/>
                </a:solidFill>
                <a:effectLst/>
              </a:rPr>
              <a:t>S O S Became the universal signal for help</a:t>
            </a:r>
            <a:r>
              <a:rPr lang="en-US" sz="2000" dirty="0">
                <a:solidFill>
                  <a:srgbClr val="FF0000"/>
                </a:solidFill>
              </a:rPr>
              <a:t>. All ships had to keep their radios on at all times.</a:t>
            </a:r>
            <a:endParaRPr lang="en-AU" sz="2000" dirty="0">
              <a:solidFill>
                <a:srgbClr val="FF0000"/>
              </a:solidFill>
            </a:endParaRPr>
          </a:p>
          <a:p>
            <a:r>
              <a:rPr lang="en-US" sz="2000" dirty="0">
                <a:solidFill>
                  <a:schemeClr val="accent2">
                    <a:lumMod val="50000"/>
                  </a:schemeClr>
                </a:solidFill>
              </a:rPr>
              <a:t>For aircraft </a:t>
            </a:r>
            <a:r>
              <a:rPr lang="en-US" sz="2000" b="1" dirty="0">
                <a:solidFill>
                  <a:schemeClr val="accent2">
                    <a:lumMod val="50000"/>
                  </a:schemeClr>
                </a:solidFill>
              </a:rPr>
              <a:t>The "mayday" </a:t>
            </a:r>
            <a:r>
              <a:rPr lang="en-US" sz="2000" dirty="0">
                <a:solidFill>
                  <a:schemeClr val="accent2">
                    <a:lumMod val="50000"/>
                  </a:schemeClr>
                </a:solidFill>
              </a:rPr>
              <a:t>procedure word was conceived as a distress call in the early 1920s by Frederick Stanley Mockford, officer-in-charge of radio at Croydon Airport, England. He had been asked to think of a word that would indicate distress and would easily be understood by all pilots and ground staff in an emergency. </a:t>
            </a:r>
            <a:endParaRPr lang="en-AU" sz="2000" dirty="0">
              <a:solidFill>
                <a:schemeClr val="accent2">
                  <a:lumMod val="50000"/>
                </a:schemeClr>
              </a:solidFill>
              <a:effectLst/>
            </a:endParaRPr>
          </a:p>
        </p:txBody>
      </p:sp>
      <p:sp>
        <p:nvSpPr>
          <p:cNvPr id="16" name="TextBox 15"/>
          <p:cNvSpPr txBox="1"/>
          <p:nvPr/>
        </p:nvSpPr>
        <p:spPr>
          <a:xfrm>
            <a:off x="2107186" y="1487184"/>
            <a:ext cx="4608948" cy="230832"/>
          </a:xfrm>
          <a:prstGeom prst="rect">
            <a:avLst/>
          </a:prstGeom>
          <a:noFill/>
        </p:spPr>
        <p:txBody>
          <a:bodyPr wrap="square" rtlCol="0">
            <a:spAutoFit/>
          </a:bodyPr>
          <a:lstStyle/>
          <a:p>
            <a:r>
              <a:rPr lang="it-IT" sz="900" dirty="0" err="1"/>
              <a:t>https</a:t>
            </a:r>
            <a:r>
              <a:rPr lang="it-IT" sz="900" dirty="0"/>
              <a:t>://</a:t>
            </a:r>
            <a:r>
              <a:rPr lang="it-IT" sz="900" dirty="0" err="1"/>
              <a:t>en.wikipedia.org</a:t>
            </a:r>
            <a:r>
              <a:rPr lang="it-IT" sz="900" dirty="0"/>
              <a:t>/</a:t>
            </a:r>
            <a:r>
              <a:rPr lang="it-IT" sz="900" dirty="0" err="1"/>
              <a:t>wiki</a:t>
            </a:r>
            <a:r>
              <a:rPr lang="it-IT" sz="900" dirty="0"/>
              <a:t>/</a:t>
            </a:r>
            <a:r>
              <a:rPr lang="it-IT" sz="900" dirty="0" err="1"/>
              <a:t>Guglielmo_Marconi</a:t>
            </a:r>
            <a:endParaRPr lang="en-US" sz="900" dirty="0"/>
          </a:p>
        </p:txBody>
      </p:sp>
    </p:spTree>
    <p:extLst>
      <p:ext uri="{BB962C8B-B14F-4D97-AF65-F5344CB8AC3E}">
        <p14:creationId xmlns:p14="http://schemas.microsoft.com/office/powerpoint/2010/main" val="369552901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6921" y="-268352"/>
            <a:ext cx="7772400" cy="1470025"/>
          </a:xfrm>
        </p:spPr>
        <p:txBody>
          <a:bodyPr/>
          <a:lstStyle/>
          <a:p>
            <a:r>
              <a:rPr lang="en-US" dirty="0">
                <a:solidFill>
                  <a:schemeClr val="accent2">
                    <a:lumMod val="50000"/>
                  </a:schemeClr>
                </a:solidFill>
              </a:rPr>
              <a:t>A History of </a:t>
            </a:r>
            <a:r>
              <a:rPr lang="en-US" dirty="0" smtClean="0">
                <a:solidFill>
                  <a:schemeClr val="accent2">
                    <a:lumMod val="50000"/>
                  </a:schemeClr>
                </a:solidFill>
              </a:rPr>
              <a:t>Music</a:t>
            </a:r>
            <a:endParaRPr lang="en-US" dirty="0">
              <a:solidFill>
                <a:schemeClr val="accent2">
                  <a:lumMod val="50000"/>
                </a:schemeClr>
              </a:solidFill>
            </a:endParaRPr>
          </a:p>
        </p:txBody>
      </p:sp>
      <p:sp>
        <p:nvSpPr>
          <p:cNvPr id="6" name="TextBox 5"/>
          <p:cNvSpPr txBox="1"/>
          <p:nvPr/>
        </p:nvSpPr>
        <p:spPr>
          <a:xfrm>
            <a:off x="590142" y="6606257"/>
            <a:ext cx="8300482" cy="276999"/>
          </a:xfrm>
          <a:prstGeom prst="rect">
            <a:avLst/>
          </a:prstGeom>
          <a:noFill/>
        </p:spPr>
        <p:txBody>
          <a:bodyPr wrap="square" rtlCol="0">
            <a:spAutoFit/>
          </a:bodyPr>
          <a:lstStyle/>
          <a:p>
            <a:r>
              <a:rPr lang="en-US" sz="1200" dirty="0"/>
              <a:t>Peter J Faulks                                                                               A History of Communication                                             Slide  </a:t>
            </a:r>
            <a:fld id="{47031F9E-EB52-5E46-9EEE-971B1AD98276}" type="slidenum">
              <a:rPr lang="en-US" sz="1200" smtClean="0"/>
              <a:t>17</a:t>
            </a:fld>
            <a:endParaRPr lang="en-US" sz="1200" dirty="0"/>
          </a:p>
        </p:txBody>
      </p:sp>
      <p:sp>
        <p:nvSpPr>
          <p:cNvPr id="7" name="Action Button: Forward or Next 6">
            <a:hlinkClick r:id="" action="ppaction://hlinkshowjump?jump=nextslide" highlightClick="1"/>
          </p:cNvPr>
          <p:cNvSpPr/>
          <p:nvPr/>
        </p:nvSpPr>
        <p:spPr>
          <a:xfrm>
            <a:off x="8492918" y="6439497"/>
            <a:ext cx="465619" cy="333520"/>
          </a:xfrm>
          <a:prstGeom prst="actionButtonForwardNex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 name="Rectangle 8"/>
          <p:cNvSpPr>
            <a:spLocks noChangeArrowheads="1"/>
          </p:cNvSpPr>
          <p:nvPr/>
        </p:nvSpPr>
        <p:spPr bwMode="auto">
          <a:xfrm>
            <a:off x="265607" y="1199017"/>
            <a:ext cx="8491242"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dirty="0"/>
              <a:t>The first-ever written piece of music, presented in a cuneiform “alphabet”, was found in Syria and it probably dates back to 3400 years ago</a:t>
            </a:r>
            <a:r>
              <a:rPr lang="en-US" dirty="0" smtClean="0"/>
              <a:t>. </a:t>
            </a:r>
            <a:r>
              <a:rPr lang="en-US" dirty="0"/>
              <a:t>Usually </a:t>
            </a:r>
            <a:r>
              <a:rPr lang="en-US" dirty="0" smtClean="0"/>
              <a:t>music was created probably </a:t>
            </a:r>
            <a:r>
              <a:rPr lang="en-US" dirty="0"/>
              <a:t>drum-based, percussion instruments being the most readily available at the time (i.e. rocks, sticks)</a:t>
            </a:r>
            <a:r>
              <a:rPr lang="en-US" dirty="0" smtClean="0"/>
              <a:t>. Then a flute and eventually other instruments appeared.  Leading to great musicians and orchestras</a:t>
            </a:r>
            <a:endParaRPr lang="en-GB" kern="1200" dirty="0">
              <a:cs typeface="Sassoon Infant Rg" charset="0"/>
            </a:endParaRPr>
          </a:p>
        </p:txBody>
      </p:sp>
      <p:sp>
        <p:nvSpPr>
          <p:cNvPr id="3" name="TextBox 2"/>
          <p:cNvSpPr txBox="1"/>
          <p:nvPr/>
        </p:nvSpPr>
        <p:spPr>
          <a:xfrm>
            <a:off x="265607" y="555342"/>
            <a:ext cx="8192881" cy="646331"/>
          </a:xfrm>
          <a:prstGeom prst="rect">
            <a:avLst/>
          </a:prstGeom>
          <a:noFill/>
        </p:spPr>
        <p:txBody>
          <a:bodyPr wrap="square" rtlCol="0">
            <a:spAutoFit/>
          </a:bodyPr>
          <a:lstStyle/>
          <a:p>
            <a:r>
              <a:rPr lang="en-US" sz="3600" dirty="0" smtClean="0">
                <a:solidFill>
                  <a:srgbClr val="632523"/>
                </a:solidFill>
              </a:rPr>
              <a:t>Music was created thousands of years ago</a:t>
            </a:r>
            <a:endParaRPr lang="en-US" sz="3600" dirty="0">
              <a:solidFill>
                <a:srgbClr val="632523"/>
              </a:solidFill>
            </a:endParaRPr>
          </a:p>
        </p:txBody>
      </p:sp>
      <p:pic>
        <p:nvPicPr>
          <p:cNvPr id="15" name="Picture 14" descr="Screen Shot 2022-07-15 at 5.45.2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372" y="2619163"/>
            <a:ext cx="5578869" cy="3987093"/>
          </a:xfrm>
          <a:prstGeom prst="rect">
            <a:avLst/>
          </a:prstGeom>
        </p:spPr>
      </p:pic>
      <p:pic>
        <p:nvPicPr>
          <p:cNvPr id="16" name="Picture 15" descr="Screen Shot 2022-07-15 at 5.49.1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4037" y="2434029"/>
            <a:ext cx="2984500" cy="1905000"/>
          </a:xfrm>
          <a:prstGeom prst="rect">
            <a:avLst/>
          </a:prstGeom>
        </p:spPr>
      </p:pic>
      <p:pic>
        <p:nvPicPr>
          <p:cNvPr id="17" name="Picture 16" descr="Screen Shot 2022-07-15 at 5.50.1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6037" y="5512397"/>
            <a:ext cx="3492500" cy="927100"/>
          </a:xfrm>
          <a:prstGeom prst="rect">
            <a:avLst/>
          </a:prstGeom>
        </p:spPr>
      </p:pic>
      <p:pic>
        <p:nvPicPr>
          <p:cNvPr id="18" name="Picture 17" descr="Screen Shot 2022-07-15 at 5.50.3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4549" y="4137264"/>
            <a:ext cx="1892300" cy="1536700"/>
          </a:xfrm>
          <a:prstGeom prst="rect">
            <a:avLst/>
          </a:prstGeom>
        </p:spPr>
      </p:pic>
    </p:spTree>
    <p:extLst>
      <p:ext uri="{BB962C8B-B14F-4D97-AF65-F5344CB8AC3E}">
        <p14:creationId xmlns:p14="http://schemas.microsoft.com/office/powerpoint/2010/main" val="271161662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6921" y="-268352"/>
            <a:ext cx="7772400" cy="1470025"/>
          </a:xfrm>
        </p:spPr>
        <p:txBody>
          <a:bodyPr/>
          <a:lstStyle/>
          <a:p>
            <a:r>
              <a:rPr lang="en-US" dirty="0">
                <a:solidFill>
                  <a:schemeClr val="accent2">
                    <a:lumMod val="50000"/>
                  </a:schemeClr>
                </a:solidFill>
              </a:rPr>
              <a:t>A History of </a:t>
            </a:r>
            <a:r>
              <a:rPr lang="en-US" dirty="0" smtClean="0">
                <a:solidFill>
                  <a:schemeClr val="accent2">
                    <a:lumMod val="50000"/>
                  </a:schemeClr>
                </a:solidFill>
              </a:rPr>
              <a:t>Music</a:t>
            </a:r>
            <a:endParaRPr lang="en-US" dirty="0">
              <a:solidFill>
                <a:schemeClr val="accent2">
                  <a:lumMod val="50000"/>
                </a:schemeClr>
              </a:solidFill>
            </a:endParaRPr>
          </a:p>
        </p:txBody>
      </p:sp>
      <p:sp>
        <p:nvSpPr>
          <p:cNvPr id="6" name="TextBox 5"/>
          <p:cNvSpPr txBox="1"/>
          <p:nvPr/>
        </p:nvSpPr>
        <p:spPr>
          <a:xfrm>
            <a:off x="590142" y="6606257"/>
            <a:ext cx="8300482" cy="276999"/>
          </a:xfrm>
          <a:prstGeom prst="rect">
            <a:avLst/>
          </a:prstGeom>
          <a:noFill/>
        </p:spPr>
        <p:txBody>
          <a:bodyPr wrap="square" rtlCol="0">
            <a:spAutoFit/>
          </a:bodyPr>
          <a:lstStyle/>
          <a:p>
            <a:r>
              <a:rPr lang="en-US" sz="1200" dirty="0"/>
              <a:t>Peter J Faulks                                                                               A History of Communication                                             Slide  </a:t>
            </a:r>
            <a:fld id="{47031F9E-EB52-5E46-9EEE-971B1AD98276}" type="slidenum">
              <a:rPr lang="en-US" sz="1200" smtClean="0"/>
              <a:t>18</a:t>
            </a:fld>
            <a:endParaRPr lang="en-US" sz="1200" dirty="0"/>
          </a:p>
        </p:txBody>
      </p:sp>
      <p:sp>
        <p:nvSpPr>
          <p:cNvPr id="7" name="Action Button: Forward or Next 6">
            <a:hlinkClick r:id="" action="ppaction://hlinkshowjump?jump=nextslide" highlightClick="1"/>
          </p:cNvPr>
          <p:cNvSpPr/>
          <p:nvPr/>
        </p:nvSpPr>
        <p:spPr>
          <a:xfrm>
            <a:off x="8492918" y="6439497"/>
            <a:ext cx="465619" cy="333520"/>
          </a:xfrm>
          <a:prstGeom prst="actionButtonForwardNex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 name="TextBox 2"/>
          <p:cNvSpPr txBox="1"/>
          <p:nvPr/>
        </p:nvSpPr>
        <p:spPr>
          <a:xfrm>
            <a:off x="232124" y="745001"/>
            <a:ext cx="8625017" cy="461665"/>
          </a:xfrm>
          <a:prstGeom prst="rect">
            <a:avLst/>
          </a:prstGeom>
          <a:noFill/>
        </p:spPr>
        <p:txBody>
          <a:bodyPr wrap="square" rtlCol="0">
            <a:spAutoFit/>
          </a:bodyPr>
          <a:lstStyle/>
          <a:p>
            <a:r>
              <a:rPr lang="en-US" sz="2400" dirty="0" smtClean="0">
                <a:solidFill>
                  <a:srgbClr val="632523"/>
                </a:solidFill>
              </a:rPr>
              <a:t>Music was produce for listeners about  two hundred years ago</a:t>
            </a:r>
            <a:endParaRPr lang="en-US" sz="2400" dirty="0">
              <a:solidFill>
                <a:srgbClr val="632523"/>
              </a:solidFill>
            </a:endParaRPr>
          </a:p>
        </p:txBody>
      </p:sp>
      <p:sp>
        <p:nvSpPr>
          <p:cNvPr id="10" name="Rectangle 9">
            <a:extLst>
              <a:ext uri="{FF2B5EF4-FFF2-40B4-BE49-F238E27FC236}">
                <a16:creationId xmlns:a16="http://schemas.microsoft.com/office/drawing/2014/main" xmlns="" id="{1AB8AAFC-7549-270C-BA9E-85E9C0E5EFA6}"/>
              </a:ext>
            </a:extLst>
          </p:cNvPr>
          <p:cNvSpPr>
            <a:spLocks noChangeArrowheads="1"/>
          </p:cNvSpPr>
          <p:nvPr/>
        </p:nvSpPr>
        <p:spPr bwMode="auto">
          <a:xfrm>
            <a:off x="232124" y="1341426"/>
            <a:ext cx="8658500" cy="175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kern="1200" dirty="0">
                <a:cs typeface="Sassoon Infant Rg" charset="0"/>
              </a:rPr>
              <a:t>Early </a:t>
            </a:r>
            <a:r>
              <a:rPr lang="en-AU" kern="1200" dirty="0" smtClean="0">
                <a:cs typeface="Sassoon Infant Rg" charset="0"/>
              </a:rPr>
              <a:t>music was first transmitted after </a:t>
            </a:r>
            <a:r>
              <a:rPr lang="en-US" dirty="0" smtClean="0"/>
              <a:t>after Edison invented the phonograph in </a:t>
            </a:r>
            <a:r>
              <a:rPr lang="en-US" dirty="0"/>
              <a:t>1877 invention of the first phonograph, Edison established the Edison Phonograph Company. After making many improvements, it produced spring-powered phonographs in great numbers.</a:t>
            </a:r>
            <a:br>
              <a:rPr lang="en-US" dirty="0"/>
            </a:br>
            <a:r>
              <a:rPr lang="en-US" dirty="0"/>
              <a:t>These phonographs, equipped with trumpet-</a:t>
            </a:r>
            <a:r>
              <a:rPr lang="en-US" dirty="0" smtClean="0"/>
              <a:t>type</a:t>
            </a:r>
          </a:p>
          <a:p>
            <a:r>
              <a:rPr lang="en-US" dirty="0" smtClean="0"/>
              <a:t> </a:t>
            </a:r>
            <a:r>
              <a:rPr lang="en-US" dirty="0"/>
              <a:t>horns and called “suitcase” phonographs,</a:t>
            </a:r>
            <a:r>
              <a:rPr lang="en-AU" kern="1200" dirty="0" smtClean="0">
                <a:cs typeface="Sassoon Infant Rg" charset="0"/>
              </a:rPr>
              <a:t> </a:t>
            </a:r>
            <a:endParaRPr lang="en-GB" kern="1200" dirty="0">
              <a:cs typeface="Sassoon Infant Rg" charset="0"/>
            </a:endParaRPr>
          </a:p>
        </p:txBody>
      </p:sp>
      <p:pic>
        <p:nvPicPr>
          <p:cNvPr id="11" name="Picture 10" descr="Screen Shot 2022-07-15 at 5.42.1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6327" y="2245199"/>
            <a:ext cx="2819400" cy="2349500"/>
          </a:xfrm>
          <a:prstGeom prst="rect">
            <a:avLst/>
          </a:prstGeom>
        </p:spPr>
      </p:pic>
      <p:sp>
        <p:nvSpPr>
          <p:cNvPr id="5" name="TextBox 4"/>
          <p:cNvSpPr txBox="1"/>
          <p:nvPr/>
        </p:nvSpPr>
        <p:spPr>
          <a:xfrm>
            <a:off x="476267" y="5915286"/>
            <a:ext cx="3166850" cy="646331"/>
          </a:xfrm>
          <a:prstGeom prst="rect">
            <a:avLst/>
          </a:prstGeom>
          <a:noFill/>
        </p:spPr>
        <p:txBody>
          <a:bodyPr wrap="square" rtlCol="0">
            <a:spAutoFit/>
          </a:bodyPr>
          <a:lstStyle/>
          <a:p>
            <a:r>
              <a:rPr lang="en-US" dirty="0" smtClean="0"/>
              <a:t>Then music was recorded on disc 78rpm, 45rpm and 33rpm</a:t>
            </a:r>
            <a:endParaRPr lang="en-US" dirty="0"/>
          </a:p>
        </p:txBody>
      </p:sp>
      <p:pic>
        <p:nvPicPr>
          <p:cNvPr id="12" name="Picture 11" descr="Screen Shot 2022-07-15 at 5.57.3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8771" y="4682884"/>
            <a:ext cx="2286952" cy="1737635"/>
          </a:xfrm>
          <a:prstGeom prst="rect">
            <a:avLst/>
          </a:prstGeom>
        </p:spPr>
      </p:pic>
      <p:pic>
        <p:nvPicPr>
          <p:cNvPr id="8" name="Picture 7" descr="Screen Shot 2022-07-15 at 5.57.1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3117" y="4000963"/>
            <a:ext cx="2612012" cy="1458296"/>
          </a:xfrm>
          <a:prstGeom prst="rect">
            <a:avLst/>
          </a:prstGeom>
        </p:spPr>
      </p:pic>
      <p:pic>
        <p:nvPicPr>
          <p:cNvPr id="4" name="Picture 3" descr="Screen Shot 2022-07-15 at 5.55.1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5450" y="3659747"/>
            <a:ext cx="2286000" cy="2171700"/>
          </a:xfrm>
          <a:prstGeom prst="rect">
            <a:avLst/>
          </a:prstGeom>
        </p:spPr>
      </p:pic>
      <p:pic>
        <p:nvPicPr>
          <p:cNvPr id="14" name="Picture 13" descr="Screen Shot 2022-07-15 at 5.41.53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267" y="3246172"/>
            <a:ext cx="1422083" cy="1348527"/>
          </a:xfrm>
          <a:prstGeom prst="rect">
            <a:avLst/>
          </a:prstGeom>
        </p:spPr>
      </p:pic>
    </p:spTree>
    <p:extLst>
      <p:ext uri="{BB962C8B-B14F-4D97-AF65-F5344CB8AC3E}">
        <p14:creationId xmlns:p14="http://schemas.microsoft.com/office/powerpoint/2010/main" val="12086099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6921" y="-268352"/>
            <a:ext cx="7772400" cy="1470025"/>
          </a:xfrm>
        </p:spPr>
        <p:txBody>
          <a:bodyPr/>
          <a:lstStyle/>
          <a:p>
            <a:r>
              <a:rPr lang="en-US" dirty="0">
                <a:solidFill>
                  <a:schemeClr val="accent2">
                    <a:lumMod val="50000"/>
                  </a:schemeClr>
                </a:solidFill>
              </a:rPr>
              <a:t>A History of Communication</a:t>
            </a:r>
          </a:p>
        </p:txBody>
      </p:sp>
      <p:sp>
        <p:nvSpPr>
          <p:cNvPr id="6" name="TextBox 5"/>
          <p:cNvSpPr txBox="1"/>
          <p:nvPr/>
        </p:nvSpPr>
        <p:spPr>
          <a:xfrm>
            <a:off x="590142" y="6606257"/>
            <a:ext cx="8300482" cy="276999"/>
          </a:xfrm>
          <a:prstGeom prst="rect">
            <a:avLst/>
          </a:prstGeom>
          <a:noFill/>
        </p:spPr>
        <p:txBody>
          <a:bodyPr wrap="square" rtlCol="0">
            <a:spAutoFit/>
          </a:bodyPr>
          <a:lstStyle/>
          <a:p>
            <a:r>
              <a:rPr lang="en-US" sz="1200" dirty="0"/>
              <a:t>Peter J Faulks                                                                               A History of Communication                                             Slide  </a:t>
            </a:r>
            <a:fld id="{47031F9E-EB52-5E46-9EEE-971B1AD98276}" type="slidenum">
              <a:rPr lang="en-US" sz="1200" smtClean="0"/>
              <a:t>19</a:t>
            </a:fld>
            <a:endParaRPr lang="en-US" sz="1200" dirty="0"/>
          </a:p>
        </p:txBody>
      </p:sp>
      <p:sp>
        <p:nvSpPr>
          <p:cNvPr id="7" name="Action Button: Forward or Next 6">
            <a:hlinkClick r:id="" action="ppaction://hlinkshowjump?jump=nextslide" highlightClick="1"/>
          </p:cNvPr>
          <p:cNvSpPr/>
          <p:nvPr/>
        </p:nvSpPr>
        <p:spPr>
          <a:xfrm>
            <a:off x="8492918" y="6439497"/>
            <a:ext cx="465619" cy="333520"/>
          </a:xfrm>
          <a:prstGeom prst="actionButtonForwardNex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 name="Rectangle 8"/>
          <p:cNvSpPr>
            <a:spLocks noChangeArrowheads="1"/>
          </p:cNvSpPr>
          <p:nvPr/>
        </p:nvSpPr>
        <p:spPr bwMode="auto">
          <a:xfrm>
            <a:off x="3653507" y="2107979"/>
            <a:ext cx="489139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en-US" kern="1200" dirty="0">
                <a:cs typeface="Sassoon Infant Rg" charset="0"/>
              </a:rPr>
              <a:t>Radios send messages by radio waves in the air, instead of through wires. In the early 1920s, people spent hours listening to stations that were broadcasting news, music, sports, drama and variety shows.</a:t>
            </a:r>
            <a:endParaRPr lang="en-GB" kern="1200" dirty="0">
              <a:cs typeface="Sassoon Infant Rg" charset="0"/>
            </a:endParaRPr>
          </a:p>
        </p:txBody>
      </p:sp>
      <p:sp>
        <p:nvSpPr>
          <p:cNvPr id="3" name="TextBox 2"/>
          <p:cNvSpPr txBox="1"/>
          <p:nvPr/>
        </p:nvSpPr>
        <p:spPr>
          <a:xfrm>
            <a:off x="300037" y="965980"/>
            <a:ext cx="8017042" cy="646331"/>
          </a:xfrm>
          <a:prstGeom prst="rect">
            <a:avLst/>
          </a:prstGeom>
          <a:noFill/>
        </p:spPr>
        <p:txBody>
          <a:bodyPr wrap="square" rtlCol="0">
            <a:spAutoFit/>
          </a:bodyPr>
          <a:lstStyle/>
          <a:p>
            <a:r>
              <a:rPr lang="en-US" sz="3600" dirty="0">
                <a:solidFill>
                  <a:srgbClr val="632523"/>
                </a:solidFill>
              </a:rPr>
              <a:t>Radio Crystal Tuning, Radio Wireless</a:t>
            </a:r>
          </a:p>
        </p:txBody>
      </p:sp>
      <p:sp>
        <p:nvSpPr>
          <p:cNvPr id="10" name="Rectangle 9">
            <a:extLst>
              <a:ext uri="{FF2B5EF4-FFF2-40B4-BE49-F238E27FC236}">
                <a16:creationId xmlns:a16="http://schemas.microsoft.com/office/drawing/2014/main" xmlns="" id="{1AB8AAFC-7549-270C-BA9E-85E9C0E5EFA6}"/>
              </a:ext>
            </a:extLst>
          </p:cNvPr>
          <p:cNvSpPr>
            <a:spLocks noChangeArrowheads="1"/>
          </p:cNvSpPr>
          <p:nvPr/>
        </p:nvSpPr>
        <p:spPr bwMode="auto">
          <a:xfrm>
            <a:off x="300037" y="1580778"/>
            <a:ext cx="86585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kern="1200" dirty="0">
                <a:cs typeface="Sassoon Infant Rg" charset="0"/>
              </a:rPr>
              <a:t>Early radios relied on a frequency and a tuner to tune into the signal, thanks to </a:t>
            </a:r>
            <a:r>
              <a:rPr lang="en-AU" b="1" dirty="0"/>
              <a:t>Marconi</a:t>
            </a:r>
            <a:endParaRPr lang="en-GB" kern="1200" dirty="0">
              <a:cs typeface="Sassoon Infant Rg" charset="0"/>
            </a:endParaRPr>
          </a:p>
        </p:txBody>
      </p:sp>
      <p:pic>
        <p:nvPicPr>
          <p:cNvPr id="5" name="Picture 4">
            <a:extLst>
              <a:ext uri="{FF2B5EF4-FFF2-40B4-BE49-F238E27FC236}">
                <a16:creationId xmlns:a16="http://schemas.microsoft.com/office/drawing/2014/main" xmlns="" id="{B22129D8-4C25-6F71-3DB7-6409904A19E9}"/>
              </a:ext>
            </a:extLst>
          </p:cNvPr>
          <p:cNvPicPr>
            <a:picLocks noChangeAspect="1"/>
          </p:cNvPicPr>
          <p:nvPr/>
        </p:nvPicPr>
        <p:blipFill>
          <a:blip r:embed="rId2"/>
          <a:stretch>
            <a:fillRect/>
          </a:stretch>
        </p:blipFill>
        <p:spPr>
          <a:xfrm>
            <a:off x="538057" y="1969555"/>
            <a:ext cx="2908300" cy="2247900"/>
          </a:xfrm>
          <a:prstGeom prst="rect">
            <a:avLst/>
          </a:prstGeom>
        </p:spPr>
      </p:pic>
      <p:pic>
        <p:nvPicPr>
          <p:cNvPr id="12" name="Picture 11" descr="A picture containing text, stereo&#10;&#10;Description automatically generated">
            <a:extLst>
              <a:ext uri="{FF2B5EF4-FFF2-40B4-BE49-F238E27FC236}">
                <a16:creationId xmlns:a16="http://schemas.microsoft.com/office/drawing/2014/main" xmlns="" id="{4442CC53-4230-8228-590A-85DA8BF21D97}"/>
              </a:ext>
            </a:extLst>
          </p:cNvPr>
          <p:cNvPicPr>
            <a:picLocks noChangeAspect="1"/>
          </p:cNvPicPr>
          <p:nvPr/>
        </p:nvPicPr>
        <p:blipFill>
          <a:blip r:embed="rId3"/>
          <a:stretch>
            <a:fillRect/>
          </a:stretch>
        </p:blipFill>
        <p:spPr>
          <a:xfrm>
            <a:off x="6312524" y="4242397"/>
            <a:ext cx="2578100" cy="2197100"/>
          </a:xfrm>
          <a:prstGeom prst="rect">
            <a:avLst/>
          </a:prstGeom>
        </p:spPr>
      </p:pic>
      <p:sp>
        <p:nvSpPr>
          <p:cNvPr id="13" name="Subtitle 12">
            <a:extLst>
              <a:ext uri="{FF2B5EF4-FFF2-40B4-BE49-F238E27FC236}">
                <a16:creationId xmlns:a16="http://schemas.microsoft.com/office/drawing/2014/main" xmlns="" id="{B6EDC640-4BFB-9CA2-B846-4E4017E2CC0C}"/>
              </a:ext>
            </a:extLst>
          </p:cNvPr>
          <p:cNvSpPr>
            <a:spLocks noGrp="1" noChangeArrowheads="1"/>
          </p:cNvSpPr>
          <p:nvPr>
            <p:ph type="subTitle" idx="1"/>
          </p:nvPr>
        </p:nvSpPr>
        <p:spPr bwMode="auto">
          <a:xfrm>
            <a:off x="3653508" y="3585307"/>
            <a:ext cx="507222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en-US" sz="1600" kern="1200" dirty="0">
                <a:cs typeface="Sassoon Infant Rg" charset="0"/>
              </a:rPr>
              <a:t>As radios further developed we added tape recording for the first multimedia devices Ghetto Blasters</a:t>
            </a:r>
            <a:endParaRPr lang="en-GB" sz="1600" kern="1200" dirty="0">
              <a:cs typeface="Sassoon Infant Rg" charset="0"/>
            </a:endParaRPr>
          </a:p>
        </p:txBody>
      </p:sp>
      <p:pic>
        <p:nvPicPr>
          <p:cNvPr id="14" name="Picture 13" descr="Fam PJF_1960_Record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037" y="4217455"/>
            <a:ext cx="2325690" cy="1871703"/>
          </a:xfrm>
          <a:prstGeom prst="rect">
            <a:avLst/>
          </a:prstGeom>
        </p:spPr>
      </p:pic>
      <p:pic>
        <p:nvPicPr>
          <p:cNvPr id="15" name="Picture 14" descr="Screen Shot 2022-07-15 at 6.23.1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4771" y="4463641"/>
            <a:ext cx="2921000" cy="1841500"/>
          </a:xfrm>
          <a:prstGeom prst="rect">
            <a:avLst/>
          </a:prstGeom>
        </p:spPr>
      </p:pic>
    </p:spTree>
    <p:extLst>
      <p:ext uri="{BB962C8B-B14F-4D97-AF65-F5344CB8AC3E}">
        <p14:creationId xmlns:p14="http://schemas.microsoft.com/office/powerpoint/2010/main" val="410484042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90142" y="6606257"/>
            <a:ext cx="8300482" cy="276999"/>
          </a:xfrm>
          <a:prstGeom prst="rect">
            <a:avLst/>
          </a:prstGeom>
          <a:noFill/>
        </p:spPr>
        <p:txBody>
          <a:bodyPr wrap="square" rtlCol="0">
            <a:spAutoFit/>
          </a:bodyPr>
          <a:lstStyle/>
          <a:p>
            <a:r>
              <a:rPr lang="en-US" sz="1200" dirty="0"/>
              <a:t>Peter J Faulks                                                                               A History of Communication                                             Slide  </a:t>
            </a:r>
            <a:fld id="{47031F9E-EB52-5E46-9EEE-971B1AD98276}" type="slidenum">
              <a:rPr lang="en-US" sz="1200" smtClean="0"/>
              <a:t>2</a:t>
            </a:fld>
            <a:endParaRPr lang="en-US" sz="1200" dirty="0"/>
          </a:p>
        </p:txBody>
      </p:sp>
      <p:sp>
        <p:nvSpPr>
          <p:cNvPr id="7" name="Action Button: Forward or Next 6">
            <a:hlinkClick r:id="" action="ppaction://hlinkshowjump?jump=nextslide" highlightClick="1"/>
          </p:cNvPr>
          <p:cNvSpPr/>
          <p:nvPr/>
        </p:nvSpPr>
        <p:spPr>
          <a:xfrm>
            <a:off x="8492918" y="6439497"/>
            <a:ext cx="465619" cy="333520"/>
          </a:xfrm>
          <a:prstGeom prst="actionButtonForwardNex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 name="Subtitle 7"/>
          <p:cNvSpPr>
            <a:spLocks noGrp="1"/>
          </p:cNvSpPr>
          <p:nvPr>
            <p:ph type="subTitle" idx="1"/>
          </p:nvPr>
        </p:nvSpPr>
        <p:spPr/>
        <p:txBody>
          <a:bodyPr/>
          <a:lstStyle/>
          <a:p>
            <a:endParaRPr lang="en-US" dirty="0"/>
          </a:p>
        </p:txBody>
      </p:sp>
      <p:sp>
        <p:nvSpPr>
          <p:cNvPr id="2" name="Title 1"/>
          <p:cNvSpPr>
            <a:spLocks noGrp="1"/>
          </p:cNvSpPr>
          <p:nvPr>
            <p:ph type="ctrTitle"/>
          </p:nvPr>
        </p:nvSpPr>
        <p:spPr>
          <a:xfrm>
            <a:off x="826921" y="-268352"/>
            <a:ext cx="7772400" cy="1470025"/>
          </a:xfrm>
        </p:spPr>
        <p:txBody>
          <a:bodyPr/>
          <a:lstStyle/>
          <a:p>
            <a:r>
              <a:rPr lang="en-US" dirty="0">
                <a:solidFill>
                  <a:schemeClr val="accent2">
                    <a:lumMod val="50000"/>
                  </a:schemeClr>
                </a:solidFill>
              </a:rPr>
              <a:t>Modern Communication</a:t>
            </a:r>
          </a:p>
        </p:txBody>
      </p:sp>
      <p:pic>
        <p:nvPicPr>
          <p:cNvPr id="9" name="Picture 8" descr="Screen Shot 2022-06-02 at 11.36.3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921" y="891257"/>
            <a:ext cx="8039100" cy="5715000"/>
          </a:xfrm>
          <a:prstGeom prst="rect">
            <a:avLst/>
          </a:prstGeom>
        </p:spPr>
      </p:pic>
      <p:sp>
        <p:nvSpPr>
          <p:cNvPr id="3" name="TextBox 2"/>
          <p:cNvSpPr txBox="1"/>
          <p:nvPr/>
        </p:nvSpPr>
        <p:spPr>
          <a:xfrm>
            <a:off x="3354917" y="3119171"/>
            <a:ext cx="1691969" cy="830997"/>
          </a:xfrm>
          <a:prstGeom prst="rect">
            <a:avLst/>
          </a:prstGeom>
          <a:solidFill>
            <a:schemeClr val="accent5">
              <a:lumMod val="40000"/>
              <a:lumOff val="60000"/>
            </a:schemeClr>
          </a:solidFill>
        </p:spPr>
        <p:txBody>
          <a:bodyPr wrap="square" rtlCol="0">
            <a:spAutoFit/>
          </a:bodyPr>
          <a:lstStyle/>
          <a:p>
            <a:r>
              <a:rPr lang="en-US" sz="1600" dirty="0" smtClean="0"/>
              <a:t>Note Nikola </a:t>
            </a:r>
            <a:r>
              <a:rPr lang="en-US" sz="1600" dirty="0"/>
              <a:t>Tesla </a:t>
            </a:r>
            <a:r>
              <a:rPr lang="en-US" sz="1600" dirty="0" smtClean="0"/>
              <a:t>had invented</a:t>
            </a:r>
          </a:p>
          <a:p>
            <a:r>
              <a:rPr lang="en-US" sz="1600" dirty="0" smtClean="0"/>
              <a:t>Electricity</a:t>
            </a:r>
            <a:endParaRPr lang="en-US" sz="1600" dirty="0"/>
          </a:p>
        </p:txBody>
      </p:sp>
      <p:sp>
        <p:nvSpPr>
          <p:cNvPr id="4" name="Right Arrow 3"/>
          <p:cNvSpPr/>
          <p:nvPr/>
        </p:nvSpPr>
        <p:spPr>
          <a:xfrm>
            <a:off x="4846348" y="3548058"/>
            <a:ext cx="668462" cy="211658"/>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5626221" y="3234592"/>
            <a:ext cx="1047256" cy="584776"/>
          </a:xfrm>
          <a:prstGeom prst="rect">
            <a:avLst/>
          </a:prstGeom>
          <a:solidFill>
            <a:schemeClr val="accent5">
              <a:lumMod val="40000"/>
              <a:lumOff val="60000"/>
            </a:schemeClr>
          </a:solidFill>
        </p:spPr>
        <p:txBody>
          <a:bodyPr wrap="square" rtlCol="0">
            <a:spAutoFit/>
          </a:bodyPr>
          <a:lstStyle/>
          <a:p>
            <a:r>
              <a:rPr lang="en-US" sz="1600" dirty="0" smtClean="0"/>
              <a:t>Networks created</a:t>
            </a:r>
            <a:endParaRPr lang="en-US" sz="1600" dirty="0"/>
          </a:p>
        </p:txBody>
      </p:sp>
      <p:sp>
        <p:nvSpPr>
          <p:cNvPr id="11" name="Right Arrow 10"/>
          <p:cNvSpPr/>
          <p:nvPr/>
        </p:nvSpPr>
        <p:spPr>
          <a:xfrm>
            <a:off x="6673477" y="3574291"/>
            <a:ext cx="668462" cy="211658"/>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2222500" y="3950168"/>
            <a:ext cx="656167" cy="369332"/>
          </a:xfrm>
          <a:prstGeom prst="rect">
            <a:avLst/>
          </a:prstGeom>
          <a:noFill/>
        </p:spPr>
        <p:txBody>
          <a:bodyPr wrap="square" rtlCol="0">
            <a:spAutoFit/>
          </a:bodyPr>
          <a:lstStyle/>
          <a:p>
            <a:r>
              <a:rPr lang="en-US" dirty="0" smtClean="0"/>
              <a:t>1910</a:t>
            </a:r>
            <a:endParaRPr lang="en-US" dirty="0"/>
          </a:p>
        </p:txBody>
      </p:sp>
    </p:spTree>
    <p:extLst>
      <p:ext uri="{BB962C8B-B14F-4D97-AF65-F5344CB8AC3E}">
        <p14:creationId xmlns:p14="http://schemas.microsoft.com/office/powerpoint/2010/main" val="126370692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6921" y="-268352"/>
            <a:ext cx="7772400" cy="1470025"/>
          </a:xfrm>
        </p:spPr>
        <p:txBody>
          <a:bodyPr/>
          <a:lstStyle/>
          <a:p>
            <a:r>
              <a:rPr lang="en-US" dirty="0">
                <a:solidFill>
                  <a:schemeClr val="accent2">
                    <a:lumMod val="50000"/>
                  </a:schemeClr>
                </a:solidFill>
              </a:rPr>
              <a:t>A History of Communication</a:t>
            </a:r>
          </a:p>
        </p:txBody>
      </p:sp>
      <p:sp>
        <p:nvSpPr>
          <p:cNvPr id="6" name="TextBox 5"/>
          <p:cNvSpPr txBox="1"/>
          <p:nvPr/>
        </p:nvSpPr>
        <p:spPr>
          <a:xfrm>
            <a:off x="590142" y="6606257"/>
            <a:ext cx="8300482" cy="276999"/>
          </a:xfrm>
          <a:prstGeom prst="rect">
            <a:avLst/>
          </a:prstGeom>
          <a:noFill/>
        </p:spPr>
        <p:txBody>
          <a:bodyPr wrap="square" rtlCol="0">
            <a:spAutoFit/>
          </a:bodyPr>
          <a:lstStyle/>
          <a:p>
            <a:r>
              <a:rPr lang="en-US" sz="1200" dirty="0"/>
              <a:t>Peter J Faulks                                                                               A History of Communication                                             Slide  </a:t>
            </a:r>
            <a:fld id="{47031F9E-EB52-5E46-9EEE-971B1AD98276}" type="slidenum">
              <a:rPr lang="en-US" sz="1200" smtClean="0"/>
              <a:t>20</a:t>
            </a:fld>
            <a:endParaRPr lang="en-US" sz="1200" dirty="0"/>
          </a:p>
        </p:txBody>
      </p:sp>
      <p:sp>
        <p:nvSpPr>
          <p:cNvPr id="7" name="Action Button: Forward or Next 6">
            <a:hlinkClick r:id="" action="ppaction://hlinkshowjump?jump=nextslide" highlightClick="1"/>
          </p:cNvPr>
          <p:cNvSpPr/>
          <p:nvPr/>
        </p:nvSpPr>
        <p:spPr>
          <a:xfrm>
            <a:off x="8492918" y="6439497"/>
            <a:ext cx="465619" cy="333520"/>
          </a:xfrm>
          <a:prstGeom prst="actionButtonForwardNex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 name="TextBox 2"/>
          <p:cNvSpPr txBox="1"/>
          <p:nvPr/>
        </p:nvSpPr>
        <p:spPr>
          <a:xfrm>
            <a:off x="242466" y="697342"/>
            <a:ext cx="8017042" cy="646331"/>
          </a:xfrm>
          <a:prstGeom prst="rect">
            <a:avLst/>
          </a:prstGeom>
          <a:noFill/>
        </p:spPr>
        <p:txBody>
          <a:bodyPr wrap="square" rtlCol="0">
            <a:spAutoFit/>
          </a:bodyPr>
          <a:lstStyle/>
          <a:p>
            <a:r>
              <a:rPr lang="en-US" sz="3600" dirty="0" smtClean="0">
                <a:solidFill>
                  <a:srgbClr val="632523"/>
                </a:solidFill>
              </a:rPr>
              <a:t>Tape to digital</a:t>
            </a:r>
            <a:endParaRPr lang="en-US" sz="3600" dirty="0">
              <a:solidFill>
                <a:srgbClr val="632523"/>
              </a:solidFill>
            </a:endParaRPr>
          </a:p>
        </p:txBody>
      </p:sp>
      <p:sp>
        <p:nvSpPr>
          <p:cNvPr id="11" name="Rectangle 10"/>
          <p:cNvSpPr>
            <a:spLocks noChangeArrowheads="1"/>
          </p:cNvSpPr>
          <p:nvPr/>
        </p:nvSpPr>
        <p:spPr bwMode="auto">
          <a:xfrm>
            <a:off x="242466" y="1360329"/>
            <a:ext cx="489139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en-US" kern="1200" dirty="0" smtClean="0">
                <a:cs typeface="Sassoon Infant Rg" charset="0"/>
              </a:rPr>
              <a:t>Reel to reel tape recorder appeared and then 8 track </a:t>
            </a:r>
            <a:r>
              <a:rPr lang="en-US" dirty="0" smtClean="0">
                <a:cs typeface="Sassoon Infant Rg" charset="0"/>
              </a:rPr>
              <a:t>tape discs </a:t>
            </a:r>
            <a:r>
              <a:rPr lang="en-US" kern="1200" dirty="0" smtClean="0">
                <a:cs typeface="Sassoon Infant Rg" charset="0"/>
              </a:rPr>
              <a:t>then Cassette Tape and eventually CD Rom and DVD to digital using Binary code to convert sounds to computer base sounds.</a:t>
            </a:r>
            <a:endParaRPr lang="en-GB" kern="1200" dirty="0">
              <a:cs typeface="Sassoon Infant Rg" charset="0"/>
            </a:endParaRPr>
          </a:p>
        </p:txBody>
      </p:sp>
      <p:pic>
        <p:nvPicPr>
          <p:cNvPr id="14" name="Picture 13" descr="Screen Shot 2022-07-15 at 6.04.4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781" y="2560658"/>
            <a:ext cx="2166924" cy="1532168"/>
          </a:xfrm>
          <a:prstGeom prst="rect">
            <a:avLst/>
          </a:prstGeom>
        </p:spPr>
      </p:pic>
      <p:sp>
        <p:nvSpPr>
          <p:cNvPr id="15" name="TextBox 14"/>
          <p:cNvSpPr txBox="1"/>
          <p:nvPr/>
        </p:nvSpPr>
        <p:spPr>
          <a:xfrm>
            <a:off x="319927" y="4092826"/>
            <a:ext cx="1838602" cy="369332"/>
          </a:xfrm>
          <a:prstGeom prst="rect">
            <a:avLst/>
          </a:prstGeom>
          <a:noFill/>
        </p:spPr>
        <p:txBody>
          <a:bodyPr wrap="square" rtlCol="0">
            <a:spAutoFit/>
          </a:bodyPr>
          <a:lstStyle/>
          <a:p>
            <a:r>
              <a:rPr lang="en-US" dirty="0" smtClean="0"/>
              <a:t>8 Track Disc</a:t>
            </a:r>
            <a:endParaRPr lang="en-US" dirty="0"/>
          </a:p>
        </p:txBody>
      </p:sp>
      <p:sp>
        <p:nvSpPr>
          <p:cNvPr id="16" name="TextBox 15"/>
          <p:cNvSpPr txBox="1"/>
          <p:nvPr/>
        </p:nvSpPr>
        <p:spPr>
          <a:xfrm>
            <a:off x="5608669" y="2754301"/>
            <a:ext cx="2688029" cy="369332"/>
          </a:xfrm>
          <a:prstGeom prst="rect">
            <a:avLst/>
          </a:prstGeom>
          <a:noFill/>
        </p:spPr>
        <p:txBody>
          <a:bodyPr wrap="square" rtlCol="0">
            <a:spAutoFit/>
          </a:bodyPr>
          <a:lstStyle/>
          <a:p>
            <a:r>
              <a:rPr lang="en-US" dirty="0" smtClean="0"/>
              <a:t>Reel to Reel recorder</a:t>
            </a:r>
            <a:endParaRPr lang="en-US" dirty="0"/>
          </a:p>
        </p:txBody>
      </p:sp>
      <p:pic>
        <p:nvPicPr>
          <p:cNvPr id="17" name="Picture 16" descr="Screen Shot 2022-07-15 at 6.06.0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2571" y="2754301"/>
            <a:ext cx="2336800" cy="2070100"/>
          </a:xfrm>
          <a:prstGeom prst="rect">
            <a:avLst/>
          </a:prstGeom>
        </p:spPr>
      </p:pic>
      <p:sp>
        <p:nvSpPr>
          <p:cNvPr id="18" name="TextBox 17"/>
          <p:cNvSpPr txBox="1"/>
          <p:nvPr/>
        </p:nvSpPr>
        <p:spPr>
          <a:xfrm>
            <a:off x="3295259" y="4639735"/>
            <a:ext cx="1838602" cy="369332"/>
          </a:xfrm>
          <a:prstGeom prst="rect">
            <a:avLst/>
          </a:prstGeom>
          <a:noFill/>
        </p:spPr>
        <p:txBody>
          <a:bodyPr wrap="square" rtlCol="0">
            <a:spAutoFit/>
          </a:bodyPr>
          <a:lstStyle/>
          <a:p>
            <a:r>
              <a:rPr lang="en-US" dirty="0" smtClean="0"/>
              <a:t>Cassette Tape</a:t>
            </a:r>
            <a:endParaRPr lang="en-US" dirty="0"/>
          </a:p>
        </p:txBody>
      </p:sp>
      <p:pic>
        <p:nvPicPr>
          <p:cNvPr id="19" name="Picture 18" descr="Screen Shot 2022-07-15 at 6.08.2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2109" y="5255284"/>
            <a:ext cx="2166803" cy="1011175"/>
          </a:xfrm>
          <a:prstGeom prst="rect">
            <a:avLst/>
          </a:prstGeom>
        </p:spPr>
      </p:pic>
      <p:sp>
        <p:nvSpPr>
          <p:cNvPr id="20" name="TextBox 19"/>
          <p:cNvSpPr txBox="1"/>
          <p:nvPr/>
        </p:nvSpPr>
        <p:spPr>
          <a:xfrm>
            <a:off x="6458096" y="4824401"/>
            <a:ext cx="1838602" cy="369332"/>
          </a:xfrm>
          <a:prstGeom prst="rect">
            <a:avLst/>
          </a:prstGeom>
          <a:noFill/>
        </p:spPr>
        <p:txBody>
          <a:bodyPr wrap="square" rtlCol="0">
            <a:spAutoFit/>
          </a:bodyPr>
          <a:lstStyle/>
          <a:p>
            <a:r>
              <a:rPr lang="en-US" dirty="0" smtClean="0"/>
              <a:t>Digitized music</a:t>
            </a:r>
            <a:endParaRPr lang="en-US" dirty="0"/>
          </a:p>
        </p:txBody>
      </p:sp>
      <p:pic>
        <p:nvPicPr>
          <p:cNvPr id="21" name="Picture 20" descr="Screen Shot 2022-07-15 at 6.11.2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921" y="4571818"/>
            <a:ext cx="2262358" cy="1867679"/>
          </a:xfrm>
          <a:prstGeom prst="rect">
            <a:avLst/>
          </a:prstGeom>
        </p:spPr>
      </p:pic>
      <p:sp>
        <p:nvSpPr>
          <p:cNvPr id="23" name="TextBox 22"/>
          <p:cNvSpPr txBox="1"/>
          <p:nvPr/>
        </p:nvSpPr>
        <p:spPr>
          <a:xfrm>
            <a:off x="2882571" y="6070165"/>
            <a:ext cx="1838602" cy="369332"/>
          </a:xfrm>
          <a:prstGeom prst="rect">
            <a:avLst/>
          </a:prstGeom>
          <a:noFill/>
        </p:spPr>
        <p:txBody>
          <a:bodyPr wrap="square" rtlCol="0">
            <a:spAutoFit/>
          </a:bodyPr>
          <a:lstStyle/>
          <a:p>
            <a:r>
              <a:rPr lang="en-US" dirty="0" smtClean="0"/>
              <a:t>CD Discs</a:t>
            </a:r>
            <a:endParaRPr lang="en-US" dirty="0"/>
          </a:p>
        </p:txBody>
      </p:sp>
      <p:pic>
        <p:nvPicPr>
          <p:cNvPr id="25" name="Picture 24" descr="Fam PJF_Tape-Recording copy.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05284" y="3123633"/>
            <a:ext cx="2685982" cy="1683506"/>
          </a:xfrm>
          <a:prstGeom prst="rect">
            <a:avLst/>
          </a:prstGeom>
        </p:spPr>
      </p:pic>
      <p:cxnSp>
        <p:nvCxnSpPr>
          <p:cNvPr id="27" name="Straight Arrow Connector 26"/>
          <p:cNvCxnSpPr/>
          <p:nvPr/>
        </p:nvCxnSpPr>
        <p:spPr>
          <a:xfrm flipH="1">
            <a:off x="7297374" y="2560658"/>
            <a:ext cx="612757" cy="153216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28" name="Picture 27" descr="Screen Shot 2022-07-15 at 6.21.08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18319" y="808053"/>
            <a:ext cx="3372947" cy="1946248"/>
          </a:xfrm>
          <a:prstGeom prst="rect">
            <a:avLst/>
          </a:prstGeom>
        </p:spPr>
      </p:pic>
    </p:spTree>
    <p:extLst>
      <p:ext uri="{BB962C8B-B14F-4D97-AF65-F5344CB8AC3E}">
        <p14:creationId xmlns:p14="http://schemas.microsoft.com/office/powerpoint/2010/main" val="53808261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3962" y="-416706"/>
            <a:ext cx="7772400" cy="1470025"/>
          </a:xfrm>
        </p:spPr>
        <p:txBody>
          <a:bodyPr/>
          <a:lstStyle/>
          <a:p>
            <a:r>
              <a:rPr lang="en-US" dirty="0">
                <a:solidFill>
                  <a:schemeClr val="accent2">
                    <a:lumMod val="50000"/>
                  </a:schemeClr>
                </a:solidFill>
              </a:rPr>
              <a:t>A History of Communication</a:t>
            </a:r>
          </a:p>
        </p:txBody>
      </p:sp>
      <p:sp>
        <p:nvSpPr>
          <p:cNvPr id="6" name="TextBox 5"/>
          <p:cNvSpPr txBox="1"/>
          <p:nvPr/>
        </p:nvSpPr>
        <p:spPr>
          <a:xfrm>
            <a:off x="590142" y="6606257"/>
            <a:ext cx="8300482" cy="276999"/>
          </a:xfrm>
          <a:prstGeom prst="rect">
            <a:avLst/>
          </a:prstGeom>
          <a:noFill/>
        </p:spPr>
        <p:txBody>
          <a:bodyPr wrap="square" rtlCol="0">
            <a:spAutoFit/>
          </a:bodyPr>
          <a:lstStyle/>
          <a:p>
            <a:r>
              <a:rPr lang="en-US" sz="1200" dirty="0"/>
              <a:t>Peter J Faulks                                                                               A History of Communication                                             Slide  </a:t>
            </a:r>
            <a:fld id="{47031F9E-EB52-5E46-9EEE-971B1AD98276}" type="slidenum">
              <a:rPr lang="en-US" sz="1200" smtClean="0"/>
              <a:t>21</a:t>
            </a:fld>
            <a:endParaRPr lang="en-US" sz="1200" dirty="0"/>
          </a:p>
        </p:txBody>
      </p:sp>
      <p:sp>
        <p:nvSpPr>
          <p:cNvPr id="7" name="Action Button: Forward or Next 6">
            <a:hlinkClick r:id="" action="ppaction://hlinkshowjump?jump=nextslide" highlightClick="1"/>
          </p:cNvPr>
          <p:cNvSpPr/>
          <p:nvPr/>
        </p:nvSpPr>
        <p:spPr>
          <a:xfrm>
            <a:off x="8492918" y="6439497"/>
            <a:ext cx="465619" cy="333520"/>
          </a:xfrm>
          <a:prstGeom prst="actionButtonForwardNex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 name="Rectangle 8"/>
          <p:cNvSpPr>
            <a:spLocks noChangeArrowheads="1"/>
          </p:cNvSpPr>
          <p:nvPr/>
        </p:nvSpPr>
        <p:spPr bwMode="auto">
          <a:xfrm>
            <a:off x="245671" y="1366236"/>
            <a:ext cx="5150738"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en-US" sz="1700" kern="1200" dirty="0">
                <a:cs typeface="Sassoon Infant Rg" charset="0"/>
              </a:rPr>
              <a:t>In the late 1800s, a man named Alexander Graham Bell invented the first telephone using wire to transmit voices over long distances. </a:t>
            </a:r>
          </a:p>
          <a:p>
            <a:pPr eaLnBrk="1" hangingPunct="1"/>
            <a:r>
              <a:rPr lang="en-US" sz="1700" kern="1200" dirty="0">
                <a:cs typeface="Sassoon Infant Rg" charset="0"/>
              </a:rPr>
              <a:t>Early phones needed to be fixed with wires</a:t>
            </a:r>
            <a:endParaRPr lang="en-GB" sz="1700" kern="1200" dirty="0">
              <a:cs typeface="Sassoon Infant Rg" charset="0"/>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27899" y="-202205"/>
            <a:ext cx="2132705" cy="3016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96955" y="760931"/>
            <a:ext cx="6830943" cy="584776"/>
          </a:xfrm>
          <a:prstGeom prst="rect">
            <a:avLst/>
          </a:prstGeom>
          <a:noFill/>
        </p:spPr>
        <p:txBody>
          <a:bodyPr wrap="square" rtlCol="0">
            <a:spAutoFit/>
          </a:bodyPr>
          <a:lstStyle/>
          <a:p>
            <a:r>
              <a:rPr lang="en-US" sz="3200" dirty="0" smtClean="0"/>
              <a:t>Telephone using line communication</a:t>
            </a:r>
            <a:endParaRPr lang="en-US" sz="3200" dirty="0"/>
          </a:p>
        </p:txBody>
      </p:sp>
      <p:pic>
        <p:nvPicPr>
          <p:cNvPr id="5" name="Picture 4" descr="A picture containing text, computer&#10;&#10;Description automatically generated">
            <a:extLst>
              <a:ext uri="{FF2B5EF4-FFF2-40B4-BE49-F238E27FC236}">
                <a16:creationId xmlns:a16="http://schemas.microsoft.com/office/drawing/2014/main" xmlns="" id="{7CB36B62-1255-CF4C-B616-6BE413906647}"/>
              </a:ext>
            </a:extLst>
          </p:cNvPr>
          <p:cNvPicPr>
            <a:picLocks noChangeAspect="1"/>
          </p:cNvPicPr>
          <p:nvPr/>
        </p:nvPicPr>
        <p:blipFill>
          <a:blip r:embed="rId3"/>
          <a:stretch>
            <a:fillRect/>
          </a:stretch>
        </p:blipFill>
        <p:spPr>
          <a:xfrm>
            <a:off x="4916540" y="4451476"/>
            <a:ext cx="2717800" cy="2209800"/>
          </a:xfrm>
          <a:prstGeom prst="rect">
            <a:avLst/>
          </a:prstGeom>
        </p:spPr>
      </p:pic>
      <p:pic>
        <p:nvPicPr>
          <p:cNvPr id="14" name="Picture 13" descr="A picture containing person, outdoor&#10;&#10;Description automatically generated">
            <a:extLst>
              <a:ext uri="{FF2B5EF4-FFF2-40B4-BE49-F238E27FC236}">
                <a16:creationId xmlns:a16="http://schemas.microsoft.com/office/drawing/2014/main" xmlns="" id="{692B5A0B-DF9B-00F9-C289-47B0557383CE}"/>
              </a:ext>
            </a:extLst>
          </p:cNvPr>
          <p:cNvPicPr>
            <a:picLocks noChangeAspect="1"/>
          </p:cNvPicPr>
          <p:nvPr/>
        </p:nvPicPr>
        <p:blipFill>
          <a:blip r:embed="rId4"/>
          <a:stretch>
            <a:fillRect/>
          </a:stretch>
        </p:blipFill>
        <p:spPr>
          <a:xfrm>
            <a:off x="5587207" y="2447192"/>
            <a:ext cx="2881384" cy="1871848"/>
          </a:xfrm>
          <a:prstGeom prst="rect">
            <a:avLst/>
          </a:prstGeom>
        </p:spPr>
      </p:pic>
      <p:pic>
        <p:nvPicPr>
          <p:cNvPr id="15" name="Picture 14">
            <a:extLst>
              <a:ext uri="{FF2B5EF4-FFF2-40B4-BE49-F238E27FC236}">
                <a16:creationId xmlns:a16="http://schemas.microsoft.com/office/drawing/2014/main" xmlns="" id="{EB1FA499-90A5-1436-D1E0-EF1D807B4E1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76655" y="3198516"/>
            <a:ext cx="2645431" cy="1705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Screen Shot 2022-07-15 at 6.27.11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60995" y="5007712"/>
            <a:ext cx="919116" cy="1167729"/>
          </a:xfrm>
          <a:prstGeom prst="rect">
            <a:avLst/>
          </a:prstGeom>
        </p:spPr>
      </p:pic>
      <p:pic>
        <p:nvPicPr>
          <p:cNvPr id="10" name="Picture 9" descr="Screen Shot 2022-07-15 at 6.27.02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1155" y="2636206"/>
            <a:ext cx="2095500" cy="2006600"/>
          </a:xfrm>
          <a:prstGeom prst="rect">
            <a:avLst/>
          </a:prstGeom>
        </p:spPr>
      </p:pic>
      <p:pic>
        <p:nvPicPr>
          <p:cNvPr id="11" name="Picture 10" descr="Screen Shot 2022-07-15 at 6.26.54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9497" y="4737697"/>
            <a:ext cx="1765300" cy="1701800"/>
          </a:xfrm>
          <a:prstGeom prst="rect">
            <a:avLst/>
          </a:prstGeom>
        </p:spPr>
      </p:pic>
    </p:spTree>
    <p:extLst>
      <p:ext uri="{BB962C8B-B14F-4D97-AF65-F5344CB8AC3E}">
        <p14:creationId xmlns:p14="http://schemas.microsoft.com/office/powerpoint/2010/main" val="271161662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47547"/>
            <a:ext cx="9091018" cy="1470025"/>
          </a:xfrm>
        </p:spPr>
        <p:txBody>
          <a:bodyPr>
            <a:normAutofit/>
          </a:bodyPr>
          <a:lstStyle/>
          <a:p>
            <a:r>
              <a:rPr lang="en-US" sz="3600" dirty="0">
                <a:solidFill>
                  <a:schemeClr val="accent2">
                    <a:lumMod val="50000"/>
                  </a:schemeClr>
                </a:solidFill>
              </a:rPr>
              <a:t>A History of </a:t>
            </a:r>
            <a:r>
              <a:rPr lang="en-US" sz="3600" dirty="0" smtClean="0">
                <a:solidFill>
                  <a:schemeClr val="accent2">
                    <a:lumMod val="50000"/>
                  </a:schemeClr>
                </a:solidFill>
              </a:rPr>
              <a:t>Communication Camera &amp; Film</a:t>
            </a:r>
            <a:endParaRPr lang="en-US" sz="3600" dirty="0">
              <a:solidFill>
                <a:schemeClr val="accent2">
                  <a:lumMod val="50000"/>
                </a:schemeClr>
              </a:solidFill>
            </a:endParaRPr>
          </a:p>
        </p:txBody>
      </p:sp>
      <p:sp>
        <p:nvSpPr>
          <p:cNvPr id="6" name="TextBox 5"/>
          <p:cNvSpPr txBox="1"/>
          <p:nvPr/>
        </p:nvSpPr>
        <p:spPr>
          <a:xfrm>
            <a:off x="590142" y="6606257"/>
            <a:ext cx="8300482" cy="276999"/>
          </a:xfrm>
          <a:prstGeom prst="rect">
            <a:avLst/>
          </a:prstGeom>
          <a:noFill/>
        </p:spPr>
        <p:txBody>
          <a:bodyPr wrap="square" rtlCol="0">
            <a:spAutoFit/>
          </a:bodyPr>
          <a:lstStyle/>
          <a:p>
            <a:r>
              <a:rPr lang="en-US" sz="1200" dirty="0"/>
              <a:t>Peter J Faulks                                                                               A History of Communication                                             Slide  </a:t>
            </a:r>
            <a:fld id="{47031F9E-EB52-5E46-9EEE-971B1AD98276}" type="slidenum">
              <a:rPr lang="en-US" sz="1200" smtClean="0"/>
              <a:t>22</a:t>
            </a:fld>
            <a:endParaRPr lang="en-US" sz="1200" dirty="0"/>
          </a:p>
        </p:txBody>
      </p:sp>
      <p:sp>
        <p:nvSpPr>
          <p:cNvPr id="7" name="Action Button: Forward or Next 6">
            <a:hlinkClick r:id="" action="ppaction://hlinkshowjump?jump=nextslide" highlightClick="1"/>
          </p:cNvPr>
          <p:cNvSpPr/>
          <p:nvPr/>
        </p:nvSpPr>
        <p:spPr>
          <a:xfrm>
            <a:off x="8492918" y="6439497"/>
            <a:ext cx="465619" cy="333520"/>
          </a:xfrm>
          <a:prstGeom prst="actionButtonForwardNex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xmlns="" id="{E7DE8E3A-0626-E82D-9086-67A1C2FB51F1}"/>
              </a:ext>
            </a:extLst>
          </p:cNvPr>
          <p:cNvSpPr txBox="1"/>
          <p:nvPr/>
        </p:nvSpPr>
        <p:spPr>
          <a:xfrm>
            <a:off x="161637" y="5552531"/>
            <a:ext cx="1500091" cy="369332"/>
          </a:xfrm>
          <a:prstGeom prst="rect">
            <a:avLst/>
          </a:prstGeom>
          <a:solidFill>
            <a:srgbClr val="EEECE1"/>
          </a:solidFill>
        </p:spPr>
        <p:txBody>
          <a:bodyPr wrap="none" rtlCol="0">
            <a:spAutoFit/>
          </a:bodyPr>
          <a:lstStyle/>
          <a:p>
            <a:r>
              <a:rPr lang="en-US" dirty="0"/>
              <a:t>3DTechnology</a:t>
            </a:r>
          </a:p>
        </p:txBody>
      </p:sp>
      <p:sp>
        <p:nvSpPr>
          <p:cNvPr id="24" name="TextBox 23"/>
          <p:cNvSpPr txBox="1"/>
          <p:nvPr/>
        </p:nvSpPr>
        <p:spPr>
          <a:xfrm>
            <a:off x="3044064" y="728344"/>
            <a:ext cx="4370544" cy="369332"/>
          </a:xfrm>
          <a:prstGeom prst="rect">
            <a:avLst/>
          </a:prstGeom>
          <a:solidFill>
            <a:srgbClr val="EEECE1"/>
          </a:solidFill>
        </p:spPr>
        <p:txBody>
          <a:bodyPr wrap="square" rtlCol="0">
            <a:spAutoFit/>
          </a:bodyPr>
          <a:lstStyle/>
          <a:p>
            <a:r>
              <a:rPr lang="en-US" dirty="0" smtClean="0"/>
              <a:t>1890’s Movies Silent and Black &amp; White</a:t>
            </a:r>
            <a:endParaRPr lang="en-US" dirty="0"/>
          </a:p>
        </p:txBody>
      </p:sp>
      <p:sp>
        <p:nvSpPr>
          <p:cNvPr id="25" name="TextBox 24"/>
          <p:cNvSpPr txBox="1"/>
          <p:nvPr/>
        </p:nvSpPr>
        <p:spPr>
          <a:xfrm>
            <a:off x="3440930" y="1341203"/>
            <a:ext cx="4370544" cy="369332"/>
          </a:xfrm>
          <a:prstGeom prst="rect">
            <a:avLst/>
          </a:prstGeom>
          <a:solidFill>
            <a:schemeClr val="bg2"/>
          </a:solidFill>
        </p:spPr>
        <p:txBody>
          <a:bodyPr wrap="square" rtlCol="0">
            <a:spAutoFit/>
          </a:bodyPr>
          <a:lstStyle/>
          <a:p>
            <a:r>
              <a:rPr lang="en-US" dirty="0" smtClean="0"/>
              <a:t>1920’s Movies Sound and Black &amp; White</a:t>
            </a:r>
            <a:endParaRPr lang="en-US" dirty="0"/>
          </a:p>
        </p:txBody>
      </p:sp>
      <p:sp>
        <p:nvSpPr>
          <p:cNvPr id="26" name="TextBox 25"/>
          <p:cNvSpPr txBox="1"/>
          <p:nvPr/>
        </p:nvSpPr>
        <p:spPr>
          <a:xfrm>
            <a:off x="3997298" y="4278020"/>
            <a:ext cx="5611886" cy="369332"/>
          </a:xfrm>
          <a:prstGeom prst="rect">
            <a:avLst/>
          </a:prstGeom>
          <a:solidFill>
            <a:srgbClr val="EEECE1"/>
          </a:solidFill>
        </p:spPr>
        <p:txBody>
          <a:bodyPr wrap="square" rtlCol="0">
            <a:spAutoFit/>
          </a:bodyPr>
          <a:lstStyle/>
          <a:p>
            <a:r>
              <a:rPr lang="en-US" dirty="0" smtClean="0"/>
              <a:t>1960’s Movies Sound and Colour Todd A O </a:t>
            </a:r>
            <a:endParaRPr lang="en-US" dirty="0"/>
          </a:p>
        </p:txBody>
      </p:sp>
      <p:sp>
        <p:nvSpPr>
          <p:cNvPr id="27" name="Rectangle 26"/>
          <p:cNvSpPr/>
          <p:nvPr/>
        </p:nvSpPr>
        <p:spPr>
          <a:xfrm>
            <a:off x="3602292" y="2395791"/>
            <a:ext cx="2095445" cy="646331"/>
          </a:xfrm>
          <a:prstGeom prst="rect">
            <a:avLst/>
          </a:prstGeom>
          <a:solidFill>
            <a:srgbClr val="EEECE1"/>
          </a:solidFill>
        </p:spPr>
        <p:txBody>
          <a:bodyPr wrap="none">
            <a:spAutoFit/>
          </a:bodyPr>
          <a:lstStyle/>
          <a:p>
            <a:r>
              <a:rPr lang="en-US" dirty="0" smtClean="0"/>
              <a:t>1940’s - 60’s Movies</a:t>
            </a:r>
          </a:p>
          <a:p>
            <a:r>
              <a:rPr lang="en-US" dirty="0" smtClean="0"/>
              <a:t> </a:t>
            </a:r>
            <a:r>
              <a:rPr lang="en-US" dirty="0"/>
              <a:t>Sound and Colour</a:t>
            </a:r>
          </a:p>
        </p:txBody>
      </p:sp>
      <p:pic>
        <p:nvPicPr>
          <p:cNvPr id="4" name="Picture 3" descr="Screen Shot 2022-09-24 at 12.42.3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491" y="723944"/>
            <a:ext cx="2578100" cy="1765300"/>
          </a:xfrm>
          <a:prstGeom prst="rect">
            <a:avLst/>
          </a:prstGeom>
        </p:spPr>
      </p:pic>
      <p:pic>
        <p:nvPicPr>
          <p:cNvPr id="5" name="Picture 4" descr="Screen Shot 2022-09-24 at 12.43.3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3057" y="1710535"/>
            <a:ext cx="2235200" cy="1765300"/>
          </a:xfrm>
          <a:prstGeom prst="rect">
            <a:avLst/>
          </a:prstGeom>
        </p:spPr>
      </p:pic>
      <p:sp>
        <p:nvSpPr>
          <p:cNvPr id="17" name="TextBox 16"/>
          <p:cNvSpPr txBox="1"/>
          <p:nvPr/>
        </p:nvSpPr>
        <p:spPr>
          <a:xfrm>
            <a:off x="6818127" y="3106503"/>
            <a:ext cx="1588483" cy="369332"/>
          </a:xfrm>
          <a:prstGeom prst="rect">
            <a:avLst/>
          </a:prstGeom>
          <a:noFill/>
        </p:spPr>
        <p:txBody>
          <a:bodyPr wrap="none" rtlCol="0">
            <a:spAutoFit/>
          </a:bodyPr>
          <a:lstStyle/>
          <a:p>
            <a:r>
              <a:rPr lang="en-US" dirty="0" smtClean="0">
                <a:solidFill>
                  <a:schemeClr val="bg1"/>
                </a:solidFill>
              </a:rPr>
              <a:t>The Jazz Singer </a:t>
            </a:r>
            <a:endParaRPr lang="en-US" dirty="0">
              <a:solidFill>
                <a:schemeClr val="bg1"/>
              </a:solidFill>
            </a:endParaRPr>
          </a:p>
        </p:txBody>
      </p:sp>
      <p:pic>
        <p:nvPicPr>
          <p:cNvPr id="20" name="Picture 19" descr="Screen Shot 2022-09-24 at 12.45.0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700" y="2675735"/>
            <a:ext cx="2692400" cy="1600200"/>
          </a:xfrm>
          <a:prstGeom prst="rect">
            <a:avLst/>
          </a:prstGeom>
        </p:spPr>
      </p:pic>
      <p:sp>
        <p:nvSpPr>
          <p:cNvPr id="28" name="TextBox 27"/>
          <p:cNvSpPr txBox="1"/>
          <p:nvPr/>
        </p:nvSpPr>
        <p:spPr>
          <a:xfrm>
            <a:off x="3553100" y="3482806"/>
            <a:ext cx="1390124" cy="369332"/>
          </a:xfrm>
          <a:prstGeom prst="rect">
            <a:avLst/>
          </a:prstGeom>
          <a:noFill/>
        </p:spPr>
        <p:txBody>
          <a:bodyPr wrap="none" rtlCol="0">
            <a:spAutoFit/>
          </a:bodyPr>
          <a:lstStyle/>
          <a:p>
            <a:r>
              <a:rPr lang="en-US" dirty="0" smtClean="0"/>
              <a:t>Wizard of Oz</a:t>
            </a:r>
            <a:endParaRPr lang="en-US" dirty="0"/>
          </a:p>
        </p:txBody>
      </p:sp>
      <p:pic>
        <p:nvPicPr>
          <p:cNvPr id="29" name="Picture 28" descr="Screen Shot 2022-09-24 at 12.46.30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8366" y="4617999"/>
            <a:ext cx="2476500" cy="1752600"/>
          </a:xfrm>
          <a:prstGeom prst="rect">
            <a:avLst/>
          </a:prstGeom>
        </p:spPr>
      </p:pic>
      <p:pic>
        <p:nvPicPr>
          <p:cNvPr id="30" name="Picture 29" descr="Screen Shot 2022-09-24 at 12.46.15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07208" y="4634436"/>
            <a:ext cx="1590529" cy="1303864"/>
          </a:xfrm>
          <a:prstGeom prst="rect">
            <a:avLst/>
          </a:prstGeom>
        </p:spPr>
      </p:pic>
      <p:pic>
        <p:nvPicPr>
          <p:cNvPr id="31" name="Picture 30" descr="Screen Shot 2022-09-24 at 12.47.24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77129" y="5046074"/>
            <a:ext cx="1981200" cy="1409700"/>
          </a:xfrm>
          <a:prstGeom prst="rect">
            <a:avLst/>
          </a:prstGeom>
        </p:spPr>
      </p:pic>
      <p:pic>
        <p:nvPicPr>
          <p:cNvPr id="34" name="Picture 33" descr="Film-Background-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9692" y="271238"/>
            <a:ext cx="10078736" cy="6612018"/>
          </a:xfrm>
          <a:prstGeom prst="rect">
            <a:avLst/>
          </a:prstGeom>
        </p:spPr>
      </p:pic>
    </p:spTree>
    <p:extLst>
      <p:ext uri="{BB962C8B-B14F-4D97-AF65-F5344CB8AC3E}">
        <p14:creationId xmlns:p14="http://schemas.microsoft.com/office/powerpoint/2010/main" val="239251744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24318"/>
            <a:ext cx="7772400" cy="1470025"/>
          </a:xfrm>
        </p:spPr>
        <p:txBody>
          <a:bodyPr/>
          <a:lstStyle/>
          <a:p>
            <a:r>
              <a:rPr lang="en-US" dirty="0">
                <a:solidFill>
                  <a:schemeClr val="accent2">
                    <a:lumMod val="50000"/>
                  </a:schemeClr>
                </a:solidFill>
              </a:rPr>
              <a:t>A History of Communication</a:t>
            </a:r>
          </a:p>
        </p:txBody>
      </p:sp>
      <p:sp>
        <p:nvSpPr>
          <p:cNvPr id="6" name="TextBox 5"/>
          <p:cNvSpPr txBox="1"/>
          <p:nvPr/>
        </p:nvSpPr>
        <p:spPr>
          <a:xfrm>
            <a:off x="590142" y="6606257"/>
            <a:ext cx="8300482" cy="276999"/>
          </a:xfrm>
          <a:prstGeom prst="rect">
            <a:avLst/>
          </a:prstGeom>
          <a:noFill/>
        </p:spPr>
        <p:txBody>
          <a:bodyPr wrap="square" rtlCol="0">
            <a:spAutoFit/>
          </a:bodyPr>
          <a:lstStyle/>
          <a:p>
            <a:r>
              <a:rPr lang="en-US" sz="1200" dirty="0"/>
              <a:t>Peter J Faulks                                                                               A History of Communication                                             Slide  </a:t>
            </a:r>
            <a:fld id="{47031F9E-EB52-5E46-9EEE-971B1AD98276}" type="slidenum">
              <a:rPr lang="en-US" sz="1200" smtClean="0"/>
              <a:t>23</a:t>
            </a:fld>
            <a:endParaRPr lang="en-US" sz="1200" dirty="0"/>
          </a:p>
        </p:txBody>
      </p:sp>
      <p:sp>
        <p:nvSpPr>
          <p:cNvPr id="7" name="Action Button: Forward or Next 6">
            <a:hlinkClick r:id="" action="ppaction://hlinkshowjump?jump=nextslide" highlightClick="1"/>
          </p:cNvPr>
          <p:cNvSpPr/>
          <p:nvPr/>
        </p:nvSpPr>
        <p:spPr>
          <a:xfrm>
            <a:off x="8492918" y="6439497"/>
            <a:ext cx="465619" cy="333520"/>
          </a:xfrm>
          <a:prstGeom prst="actionButtonForwardNex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 name="Rectangle 8"/>
          <p:cNvSpPr>
            <a:spLocks noChangeArrowheads="1"/>
          </p:cNvSpPr>
          <p:nvPr/>
        </p:nvSpPr>
        <p:spPr bwMode="auto">
          <a:xfrm>
            <a:off x="196956" y="1574559"/>
            <a:ext cx="8693668" cy="1923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en-US" sz="1700" kern="1200" dirty="0">
                <a:cs typeface="Sassoon Infant Rg" charset="0"/>
              </a:rPr>
              <a:t>But with modern technology, telephone calls can be sent through radio waves or satellites, which makes them cordless. </a:t>
            </a:r>
          </a:p>
          <a:p>
            <a:pPr eaLnBrk="1" hangingPunct="1"/>
            <a:r>
              <a:rPr lang="en-US" sz="1700" kern="1200" dirty="0">
                <a:cs typeface="Sassoon Infant Rg" charset="0"/>
              </a:rPr>
              <a:t>Modern mobile phones can not only make phone calls but they can be used for text messaging, taking photos, playing games and accessing the Internet. Over the years, phones have also become smaller and </a:t>
            </a:r>
            <a:br>
              <a:rPr lang="en-US" sz="1700" kern="1200" dirty="0">
                <a:cs typeface="Sassoon Infant Rg" charset="0"/>
              </a:rPr>
            </a:br>
            <a:r>
              <a:rPr lang="en-US" sz="1700" kern="1200" dirty="0">
                <a:cs typeface="Sassoon Infant Rg" charset="0"/>
              </a:rPr>
              <a:t>lighter to carry. These days, people can not only hear each other talking, but they have a small screen that allows people to see each other as well.</a:t>
            </a:r>
            <a:endParaRPr lang="en-GB" sz="1700" kern="1200" dirty="0">
              <a:cs typeface="Sassoon Infant Rg" charset="0"/>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46891" y="3801812"/>
            <a:ext cx="2044708" cy="1303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90142" y="949815"/>
            <a:ext cx="7182258" cy="584775"/>
          </a:xfrm>
          <a:prstGeom prst="rect">
            <a:avLst/>
          </a:prstGeom>
          <a:noFill/>
        </p:spPr>
        <p:txBody>
          <a:bodyPr wrap="square" rtlCol="0">
            <a:spAutoFit/>
          </a:bodyPr>
          <a:lstStyle/>
          <a:p>
            <a:r>
              <a:rPr lang="en-US" sz="3200" dirty="0"/>
              <a:t>Brick Phone to Mobile Telephone</a:t>
            </a:r>
          </a:p>
        </p:txBody>
      </p:sp>
      <p:pic>
        <p:nvPicPr>
          <p:cNvPr id="5" name="Picture 4" descr="A picture containing electronics&#10;&#10;Description automatically generated">
            <a:extLst>
              <a:ext uri="{FF2B5EF4-FFF2-40B4-BE49-F238E27FC236}">
                <a16:creationId xmlns:a16="http://schemas.microsoft.com/office/drawing/2014/main" xmlns="" id="{4C77B806-0B73-3E54-E41C-143EF7A57CCF}"/>
              </a:ext>
            </a:extLst>
          </p:cNvPr>
          <p:cNvPicPr>
            <a:picLocks noChangeAspect="1"/>
          </p:cNvPicPr>
          <p:nvPr/>
        </p:nvPicPr>
        <p:blipFill>
          <a:blip r:embed="rId3"/>
          <a:stretch>
            <a:fillRect/>
          </a:stretch>
        </p:blipFill>
        <p:spPr>
          <a:xfrm>
            <a:off x="759199" y="3727015"/>
            <a:ext cx="1193800" cy="2222500"/>
          </a:xfrm>
          <a:prstGeom prst="rect">
            <a:avLst/>
          </a:prstGeom>
        </p:spPr>
      </p:pic>
      <p:pic>
        <p:nvPicPr>
          <p:cNvPr id="14" name="Picture 13" descr="Graphical user interface&#10;&#10;Description automatically generated with medium confidence">
            <a:extLst>
              <a:ext uri="{FF2B5EF4-FFF2-40B4-BE49-F238E27FC236}">
                <a16:creationId xmlns:a16="http://schemas.microsoft.com/office/drawing/2014/main" xmlns="" id="{1D035A5E-D940-6A6E-3411-8F932AA19073}"/>
              </a:ext>
            </a:extLst>
          </p:cNvPr>
          <p:cNvPicPr>
            <a:picLocks noChangeAspect="1"/>
          </p:cNvPicPr>
          <p:nvPr/>
        </p:nvPicPr>
        <p:blipFill>
          <a:blip r:embed="rId4"/>
          <a:stretch>
            <a:fillRect/>
          </a:stretch>
        </p:blipFill>
        <p:spPr>
          <a:xfrm>
            <a:off x="2455125" y="3754743"/>
            <a:ext cx="1130300" cy="2222500"/>
          </a:xfrm>
          <a:prstGeom prst="rect">
            <a:avLst/>
          </a:prstGeom>
        </p:spPr>
      </p:pic>
      <p:pic>
        <p:nvPicPr>
          <p:cNvPr id="16" name="Picture 15" descr="A close-up of a cell phone&#10;&#10;Description automatically generated with medium confidence">
            <a:extLst>
              <a:ext uri="{FF2B5EF4-FFF2-40B4-BE49-F238E27FC236}">
                <a16:creationId xmlns:a16="http://schemas.microsoft.com/office/drawing/2014/main" xmlns="" id="{79895C1B-D92B-6938-4E20-32CAC31EFFDA}"/>
              </a:ext>
            </a:extLst>
          </p:cNvPr>
          <p:cNvPicPr>
            <a:picLocks noChangeAspect="1"/>
          </p:cNvPicPr>
          <p:nvPr/>
        </p:nvPicPr>
        <p:blipFill>
          <a:blip r:embed="rId5"/>
          <a:stretch>
            <a:fillRect/>
          </a:stretch>
        </p:blipFill>
        <p:spPr>
          <a:xfrm>
            <a:off x="3921490" y="4127177"/>
            <a:ext cx="1244600" cy="2273300"/>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xmlns="" id="{FADFF7C6-2A22-3807-F3A3-FC1AFC65D57A}"/>
              </a:ext>
            </a:extLst>
          </p:cNvPr>
          <p:cNvPicPr>
            <a:picLocks noChangeAspect="1"/>
          </p:cNvPicPr>
          <p:nvPr/>
        </p:nvPicPr>
        <p:blipFill>
          <a:blip r:embed="rId6"/>
          <a:stretch>
            <a:fillRect/>
          </a:stretch>
        </p:blipFill>
        <p:spPr>
          <a:xfrm>
            <a:off x="7193609" y="4683709"/>
            <a:ext cx="1527218" cy="1494375"/>
          </a:xfrm>
          <a:prstGeom prst="rect">
            <a:avLst/>
          </a:prstGeom>
        </p:spPr>
      </p:pic>
    </p:spTree>
    <p:extLst>
      <p:ext uri="{BB962C8B-B14F-4D97-AF65-F5344CB8AC3E}">
        <p14:creationId xmlns:p14="http://schemas.microsoft.com/office/powerpoint/2010/main" val="86605741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6921" y="-268352"/>
            <a:ext cx="7772400" cy="1470025"/>
          </a:xfrm>
        </p:spPr>
        <p:txBody>
          <a:bodyPr/>
          <a:lstStyle/>
          <a:p>
            <a:r>
              <a:rPr lang="en-US" dirty="0">
                <a:solidFill>
                  <a:schemeClr val="accent2">
                    <a:lumMod val="50000"/>
                  </a:schemeClr>
                </a:solidFill>
              </a:rPr>
              <a:t>A History of Communication</a:t>
            </a:r>
          </a:p>
        </p:txBody>
      </p:sp>
      <p:sp>
        <p:nvSpPr>
          <p:cNvPr id="6" name="TextBox 5"/>
          <p:cNvSpPr txBox="1"/>
          <p:nvPr/>
        </p:nvSpPr>
        <p:spPr>
          <a:xfrm>
            <a:off x="590142" y="6606257"/>
            <a:ext cx="8300482" cy="276999"/>
          </a:xfrm>
          <a:prstGeom prst="rect">
            <a:avLst/>
          </a:prstGeom>
          <a:noFill/>
        </p:spPr>
        <p:txBody>
          <a:bodyPr wrap="square" rtlCol="0">
            <a:spAutoFit/>
          </a:bodyPr>
          <a:lstStyle/>
          <a:p>
            <a:r>
              <a:rPr lang="en-US" sz="1200" dirty="0"/>
              <a:t>Peter J Faulks                                                                               A History of Communication                                             Slide  </a:t>
            </a:r>
            <a:fld id="{47031F9E-EB52-5E46-9EEE-971B1AD98276}" type="slidenum">
              <a:rPr lang="en-US" sz="1200" smtClean="0"/>
              <a:t>24</a:t>
            </a:fld>
            <a:endParaRPr lang="en-US" sz="1200" dirty="0"/>
          </a:p>
        </p:txBody>
      </p:sp>
      <p:sp>
        <p:nvSpPr>
          <p:cNvPr id="7" name="Action Button: Forward or Next 6">
            <a:hlinkClick r:id="" action="ppaction://hlinkshowjump?jump=nextslide" highlightClick="1"/>
          </p:cNvPr>
          <p:cNvSpPr/>
          <p:nvPr/>
        </p:nvSpPr>
        <p:spPr>
          <a:xfrm>
            <a:off x="8492918" y="6439497"/>
            <a:ext cx="465619" cy="333520"/>
          </a:xfrm>
          <a:prstGeom prst="actionButtonForwardNex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 name="Rectangle 8"/>
          <p:cNvSpPr>
            <a:spLocks noChangeArrowheads="1"/>
          </p:cNvSpPr>
          <p:nvPr/>
        </p:nvSpPr>
        <p:spPr bwMode="auto">
          <a:xfrm>
            <a:off x="736150" y="1318312"/>
            <a:ext cx="76717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en-US" kern="1200" dirty="0">
                <a:cs typeface="Sassoon Infant Rg" charset="0"/>
              </a:rPr>
              <a:t>The invention of television in the 1920s was a breakthrough in technology because it was the first time sound and pictures could be sent over the air.  At first, television images were only displayed in black and white and it wasn’t until the 1970s that people could see colour on the screen. </a:t>
            </a:r>
            <a:endParaRPr lang="en-GB" kern="1200" dirty="0">
              <a:cs typeface="Sassoon Infant Rg" charset="0"/>
            </a:endParaRPr>
          </a:p>
        </p:txBody>
      </p:sp>
      <p:sp>
        <p:nvSpPr>
          <p:cNvPr id="3" name="TextBox 2"/>
          <p:cNvSpPr txBox="1"/>
          <p:nvPr/>
        </p:nvSpPr>
        <p:spPr>
          <a:xfrm>
            <a:off x="600274" y="671981"/>
            <a:ext cx="6576004" cy="646331"/>
          </a:xfrm>
          <a:prstGeom prst="rect">
            <a:avLst/>
          </a:prstGeom>
          <a:noFill/>
        </p:spPr>
        <p:txBody>
          <a:bodyPr wrap="square" rtlCol="0">
            <a:spAutoFit/>
          </a:bodyPr>
          <a:lstStyle/>
          <a:p>
            <a:r>
              <a:rPr lang="en-US" sz="3600" dirty="0">
                <a:solidFill>
                  <a:srgbClr val="632523"/>
                </a:solidFill>
              </a:rPr>
              <a:t>Television</a:t>
            </a:r>
          </a:p>
        </p:txBody>
      </p:sp>
      <p:pic>
        <p:nvPicPr>
          <p:cNvPr id="5" name="Picture 4" descr="A picture containing old, monitor, oven, wooden&#10;&#10;Description automatically generated">
            <a:extLst>
              <a:ext uri="{FF2B5EF4-FFF2-40B4-BE49-F238E27FC236}">
                <a16:creationId xmlns:a16="http://schemas.microsoft.com/office/drawing/2014/main" xmlns="" id="{89113B95-AC44-3087-6C76-0DC0B839596D}"/>
              </a:ext>
            </a:extLst>
          </p:cNvPr>
          <p:cNvPicPr>
            <a:picLocks noChangeAspect="1"/>
          </p:cNvPicPr>
          <p:nvPr/>
        </p:nvPicPr>
        <p:blipFill>
          <a:blip r:embed="rId2"/>
          <a:stretch>
            <a:fillRect/>
          </a:stretch>
        </p:blipFill>
        <p:spPr>
          <a:xfrm>
            <a:off x="2752753" y="2939750"/>
            <a:ext cx="2959100" cy="1778000"/>
          </a:xfrm>
          <a:prstGeom prst="rect">
            <a:avLst/>
          </a:prstGeom>
        </p:spPr>
      </p:pic>
      <p:pic>
        <p:nvPicPr>
          <p:cNvPr id="11" name="Picture 10" descr="A picture containing old, indoor, set&#10;&#10;Description automatically generated">
            <a:extLst>
              <a:ext uri="{FF2B5EF4-FFF2-40B4-BE49-F238E27FC236}">
                <a16:creationId xmlns:a16="http://schemas.microsoft.com/office/drawing/2014/main" xmlns="" id="{5D903DC7-3C67-222D-CEB6-5EC54E6658DD}"/>
              </a:ext>
            </a:extLst>
          </p:cNvPr>
          <p:cNvPicPr>
            <a:picLocks noChangeAspect="1"/>
          </p:cNvPicPr>
          <p:nvPr/>
        </p:nvPicPr>
        <p:blipFill>
          <a:blip r:embed="rId3"/>
          <a:stretch>
            <a:fillRect/>
          </a:stretch>
        </p:blipFill>
        <p:spPr>
          <a:xfrm>
            <a:off x="442927" y="4289396"/>
            <a:ext cx="3238500" cy="2057400"/>
          </a:xfrm>
          <a:prstGeom prst="rect">
            <a:avLst/>
          </a:prstGeom>
        </p:spPr>
      </p:pic>
      <p:pic>
        <p:nvPicPr>
          <p:cNvPr id="13" name="Picture 12" descr="A painting on a wall&#10;&#10;Description automatically generated with low confidence">
            <a:extLst>
              <a:ext uri="{FF2B5EF4-FFF2-40B4-BE49-F238E27FC236}">
                <a16:creationId xmlns:a16="http://schemas.microsoft.com/office/drawing/2014/main" xmlns="" id="{4D92DF9E-425D-A5C3-F6D3-6DFCB78EF76B}"/>
              </a:ext>
            </a:extLst>
          </p:cNvPr>
          <p:cNvPicPr>
            <a:picLocks noChangeAspect="1"/>
          </p:cNvPicPr>
          <p:nvPr/>
        </p:nvPicPr>
        <p:blipFill>
          <a:blip r:embed="rId4"/>
          <a:stretch>
            <a:fillRect/>
          </a:stretch>
        </p:blipFill>
        <p:spPr>
          <a:xfrm>
            <a:off x="5940000" y="2558750"/>
            <a:ext cx="2590800" cy="2159000"/>
          </a:xfrm>
          <a:prstGeom prst="rect">
            <a:avLst/>
          </a:prstGeom>
        </p:spPr>
      </p:pic>
      <p:pic>
        <p:nvPicPr>
          <p:cNvPr id="15" name="Picture 14" descr="A picture containing floor, wood&#10;&#10;Description automatically generated">
            <a:extLst>
              <a:ext uri="{FF2B5EF4-FFF2-40B4-BE49-F238E27FC236}">
                <a16:creationId xmlns:a16="http://schemas.microsoft.com/office/drawing/2014/main" xmlns="" id="{45C009C9-6F6C-E575-B34C-D7C07E61C9FF}"/>
              </a:ext>
            </a:extLst>
          </p:cNvPr>
          <p:cNvPicPr>
            <a:picLocks noChangeAspect="1"/>
          </p:cNvPicPr>
          <p:nvPr/>
        </p:nvPicPr>
        <p:blipFill>
          <a:blip r:embed="rId5"/>
          <a:stretch>
            <a:fillRect/>
          </a:stretch>
        </p:blipFill>
        <p:spPr>
          <a:xfrm>
            <a:off x="4905403" y="4484902"/>
            <a:ext cx="2171700" cy="1968500"/>
          </a:xfrm>
          <a:prstGeom prst="rect">
            <a:avLst/>
          </a:prstGeom>
        </p:spPr>
      </p:pic>
    </p:spTree>
    <p:extLst>
      <p:ext uri="{BB962C8B-B14F-4D97-AF65-F5344CB8AC3E}">
        <p14:creationId xmlns:p14="http://schemas.microsoft.com/office/powerpoint/2010/main" val="271161662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6921" y="-268352"/>
            <a:ext cx="7772400" cy="1470025"/>
          </a:xfrm>
        </p:spPr>
        <p:txBody>
          <a:bodyPr/>
          <a:lstStyle/>
          <a:p>
            <a:r>
              <a:rPr lang="en-US" dirty="0">
                <a:solidFill>
                  <a:schemeClr val="accent2">
                    <a:lumMod val="50000"/>
                  </a:schemeClr>
                </a:solidFill>
              </a:rPr>
              <a:t>A History of Communication</a:t>
            </a:r>
          </a:p>
        </p:txBody>
      </p:sp>
      <p:sp>
        <p:nvSpPr>
          <p:cNvPr id="6" name="TextBox 5"/>
          <p:cNvSpPr txBox="1"/>
          <p:nvPr/>
        </p:nvSpPr>
        <p:spPr>
          <a:xfrm>
            <a:off x="590142" y="6606257"/>
            <a:ext cx="8300482" cy="276999"/>
          </a:xfrm>
          <a:prstGeom prst="rect">
            <a:avLst/>
          </a:prstGeom>
          <a:noFill/>
        </p:spPr>
        <p:txBody>
          <a:bodyPr wrap="square" rtlCol="0">
            <a:spAutoFit/>
          </a:bodyPr>
          <a:lstStyle/>
          <a:p>
            <a:r>
              <a:rPr lang="en-US" sz="1200" dirty="0"/>
              <a:t>Peter J Faulks                                                                               A History of Communication                                             Slide  </a:t>
            </a:r>
            <a:fld id="{47031F9E-EB52-5E46-9EEE-971B1AD98276}" type="slidenum">
              <a:rPr lang="en-US" sz="1200" smtClean="0"/>
              <a:t>25</a:t>
            </a:fld>
            <a:endParaRPr lang="en-US" sz="1200" dirty="0"/>
          </a:p>
        </p:txBody>
      </p:sp>
      <p:sp>
        <p:nvSpPr>
          <p:cNvPr id="7" name="Action Button: Forward or Next 6">
            <a:hlinkClick r:id="" action="ppaction://hlinkshowjump?jump=nextslide" highlightClick="1"/>
          </p:cNvPr>
          <p:cNvSpPr/>
          <p:nvPr/>
        </p:nvSpPr>
        <p:spPr>
          <a:xfrm>
            <a:off x="8492918" y="6439497"/>
            <a:ext cx="465619" cy="333520"/>
          </a:xfrm>
          <a:prstGeom prst="actionButtonForwardNex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 name="Rectangle 8"/>
          <p:cNvSpPr>
            <a:spLocks noChangeArrowheads="1"/>
          </p:cNvSpPr>
          <p:nvPr/>
        </p:nvSpPr>
        <p:spPr bwMode="auto">
          <a:xfrm>
            <a:off x="736150" y="1539904"/>
            <a:ext cx="4720753"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kern="1200" dirty="0">
                <a:cs typeface="Sassoon Infant Rg" charset="0"/>
              </a:rPr>
              <a:t>In 1990, LED (Liquid Crystal Display) TV appeared, leading to larger flatter screens </a:t>
            </a:r>
            <a:r>
              <a:rPr lang="en-AU" dirty="0"/>
              <a:t>Despite having a different acronym, LED TV is just a specific type of LCD TV, which uses a </a:t>
            </a:r>
            <a:r>
              <a:rPr lang="en-AU" dirty="0">
                <a:hlinkClick r:id="rId2"/>
              </a:rPr>
              <a:t>liquid crystal display (LCD)</a:t>
            </a:r>
            <a:r>
              <a:rPr lang="en-AU" dirty="0"/>
              <a:t> panel to control where light is displayed on your screen. These panels are typically composed of two sheets of polarizing material with a liquid crystal solution between them.</a:t>
            </a:r>
            <a:endParaRPr lang="en-GB" kern="1200" dirty="0">
              <a:cs typeface="Sassoon Infant Rg" charset="0"/>
            </a:endParaRPr>
          </a:p>
        </p:txBody>
      </p:sp>
      <p:sp>
        <p:nvSpPr>
          <p:cNvPr id="3" name="TextBox 2"/>
          <p:cNvSpPr txBox="1"/>
          <p:nvPr/>
        </p:nvSpPr>
        <p:spPr>
          <a:xfrm>
            <a:off x="600274" y="995147"/>
            <a:ext cx="6576004" cy="646331"/>
          </a:xfrm>
          <a:prstGeom prst="rect">
            <a:avLst/>
          </a:prstGeom>
          <a:noFill/>
        </p:spPr>
        <p:txBody>
          <a:bodyPr wrap="square" rtlCol="0">
            <a:spAutoFit/>
          </a:bodyPr>
          <a:lstStyle/>
          <a:p>
            <a:r>
              <a:rPr lang="en-US" sz="3600" dirty="0">
                <a:solidFill>
                  <a:srgbClr val="632523"/>
                </a:solidFill>
              </a:rPr>
              <a:t>Television</a:t>
            </a:r>
          </a:p>
        </p:txBody>
      </p:sp>
      <p:sp>
        <p:nvSpPr>
          <p:cNvPr id="12" name="TextBox 11">
            <a:extLst>
              <a:ext uri="{FF2B5EF4-FFF2-40B4-BE49-F238E27FC236}">
                <a16:creationId xmlns:a16="http://schemas.microsoft.com/office/drawing/2014/main" xmlns="" id="{9A0C1D2F-47D4-94EB-0107-8D29252831FE}"/>
              </a:ext>
            </a:extLst>
          </p:cNvPr>
          <p:cNvSpPr txBox="1"/>
          <p:nvPr/>
        </p:nvSpPr>
        <p:spPr>
          <a:xfrm>
            <a:off x="736150" y="4408172"/>
            <a:ext cx="4572000" cy="2031325"/>
          </a:xfrm>
          <a:prstGeom prst="rect">
            <a:avLst/>
          </a:prstGeom>
          <a:noFill/>
        </p:spPr>
        <p:txBody>
          <a:bodyPr wrap="square">
            <a:spAutoFit/>
          </a:bodyPr>
          <a:lstStyle/>
          <a:p>
            <a:r>
              <a:rPr lang="en-AU" b="0" i="0" u="none" strike="noStrike" dirty="0">
                <a:solidFill>
                  <a:srgbClr val="000000"/>
                </a:solidFill>
                <a:effectLst/>
                <a:latin typeface="Molde"/>
              </a:rPr>
              <a:t>An OLED display uses a panel of pixel-sized organic compounds that respond to electricity. Since each tiny pixel (millions of which are present in modern displays) can be turned on or off individually, OLED displays are called “emissive” displays (meaning they require no backlight). </a:t>
            </a:r>
            <a:endParaRPr lang="en-US" dirty="0"/>
          </a:p>
        </p:txBody>
      </p:sp>
      <p:pic>
        <p:nvPicPr>
          <p:cNvPr id="10" name="Picture 9" descr="A computer screen capture&#10;&#10;Description automatically generated with low confidence">
            <a:extLst>
              <a:ext uri="{FF2B5EF4-FFF2-40B4-BE49-F238E27FC236}">
                <a16:creationId xmlns:a16="http://schemas.microsoft.com/office/drawing/2014/main" xmlns="" id="{26B4D242-BBFC-4CBA-E509-8EDE281752D2}"/>
              </a:ext>
            </a:extLst>
          </p:cNvPr>
          <p:cNvPicPr>
            <a:picLocks noChangeAspect="1"/>
          </p:cNvPicPr>
          <p:nvPr/>
        </p:nvPicPr>
        <p:blipFill>
          <a:blip r:embed="rId3"/>
          <a:stretch>
            <a:fillRect/>
          </a:stretch>
        </p:blipFill>
        <p:spPr>
          <a:xfrm>
            <a:off x="5592779" y="1368433"/>
            <a:ext cx="3238500" cy="2044700"/>
          </a:xfrm>
          <a:prstGeom prst="rect">
            <a:avLst/>
          </a:prstGeom>
        </p:spPr>
      </p:pic>
      <p:pic>
        <p:nvPicPr>
          <p:cNvPr id="16" name="Picture 15" descr="A picture containing text, electronics, display&#10;&#10;Description automatically generated">
            <a:extLst>
              <a:ext uri="{FF2B5EF4-FFF2-40B4-BE49-F238E27FC236}">
                <a16:creationId xmlns:a16="http://schemas.microsoft.com/office/drawing/2014/main" xmlns="" id="{AF722453-79A9-9397-02BA-97A046F8F1D6}"/>
              </a:ext>
            </a:extLst>
          </p:cNvPr>
          <p:cNvPicPr>
            <a:picLocks noChangeAspect="1"/>
          </p:cNvPicPr>
          <p:nvPr/>
        </p:nvPicPr>
        <p:blipFill>
          <a:blip r:embed="rId4"/>
          <a:stretch>
            <a:fillRect/>
          </a:stretch>
        </p:blipFill>
        <p:spPr>
          <a:xfrm>
            <a:off x="5308150" y="4164932"/>
            <a:ext cx="3454400" cy="2171700"/>
          </a:xfrm>
          <a:prstGeom prst="rect">
            <a:avLst/>
          </a:prstGeom>
        </p:spPr>
      </p:pic>
    </p:spTree>
    <p:extLst>
      <p:ext uri="{BB962C8B-B14F-4D97-AF65-F5344CB8AC3E}">
        <p14:creationId xmlns:p14="http://schemas.microsoft.com/office/powerpoint/2010/main" val="218104157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6921" y="-268352"/>
            <a:ext cx="7772400" cy="1470025"/>
          </a:xfrm>
        </p:spPr>
        <p:txBody>
          <a:bodyPr/>
          <a:lstStyle/>
          <a:p>
            <a:r>
              <a:rPr lang="en-US" dirty="0">
                <a:solidFill>
                  <a:schemeClr val="accent2">
                    <a:lumMod val="50000"/>
                  </a:schemeClr>
                </a:solidFill>
              </a:rPr>
              <a:t>A History of Communication</a:t>
            </a:r>
          </a:p>
        </p:txBody>
      </p:sp>
      <p:sp>
        <p:nvSpPr>
          <p:cNvPr id="6" name="TextBox 5"/>
          <p:cNvSpPr txBox="1"/>
          <p:nvPr/>
        </p:nvSpPr>
        <p:spPr>
          <a:xfrm>
            <a:off x="590142" y="6606257"/>
            <a:ext cx="8300482" cy="276999"/>
          </a:xfrm>
          <a:prstGeom prst="rect">
            <a:avLst/>
          </a:prstGeom>
          <a:noFill/>
        </p:spPr>
        <p:txBody>
          <a:bodyPr wrap="square" rtlCol="0">
            <a:spAutoFit/>
          </a:bodyPr>
          <a:lstStyle/>
          <a:p>
            <a:r>
              <a:rPr lang="en-US" sz="1200" dirty="0"/>
              <a:t>Peter J Faulks                                                                               A History of Communication                                             Slide  </a:t>
            </a:r>
            <a:fld id="{47031F9E-EB52-5E46-9EEE-971B1AD98276}" type="slidenum">
              <a:rPr lang="en-US" sz="1200" smtClean="0"/>
              <a:t>26</a:t>
            </a:fld>
            <a:endParaRPr lang="en-US" sz="1200" dirty="0"/>
          </a:p>
        </p:txBody>
      </p:sp>
      <p:sp>
        <p:nvSpPr>
          <p:cNvPr id="7" name="Action Button: Forward or Next 6">
            <a:hlinkClick r:id="" action="ppaction://hlinkshowjump?jump=nextslide" highlightClick="1"/>
          </p:cNvPr>
          <p:cNvSpPr/>
          <p:nvPr/>
        </p:nvSpPr>
        <p:spPr>
          <a:xfrm>
            <a:off x="8492918" y="6439497"/>
            <a:ext cx="465619" cy="333520"/>
          </a:xfrm>
          <a:prstGeom prst="actionButtonForwardNex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 name="Rectangle 8"/>
          <p:cNvSpPr>
            <a:spLocks noChangeArrowheads="1"/>
          </p:cNvSpPr>
          <p:nvPr/>
        </p:nvSpPr>
        <p:spPr bwMode="auto">
          <a:xfrm>
            <a:off x="590141" y="1432374"/>
            <a:ext cx="820852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en-US" sz="2400" kern="1200" dirty="0">
                <a:cs typeface="Sassoon Infant Rg" charset="0"/>
              </a:rPr>
              <a:t>In the early 1940s, the first electric computer was created but it was very large and not like the computers we use today.  Since then, inventors have transformed the way computers work so that they are faster, more mobile, more powerful and multifunctional. </a:t>
            </a:r>
            <a:endParaRPr lang="en-GB" sz="2400" kern="1200" dirty="0">
              <a:cs typeface="Sassoon Infant Rg" charset="0"/>
            </a:endParaRPr>
          </a:p>
        </p:txBody>
      </p:sp>
      <p:sp>
        <p:nvSpPr>
          <p:cNvPr id="3" name="TextBox 2"/>
          <p:cNvSpPr txBox="1"/>
          <p:nvPr/>
        </p:nvSpPr>
        <p:spPr>
          <a:xfrm>
            <a:off x="590141" y="786043"/>
            <a:ext cx="4150561" cy="646331"/>
          </a:xfrm>
          <a:prstGeom prst="rect">
            <a:avLst/>
          </a:prstGeom>
          <a:noFill/>
        </p:spPr>
        <p:txBody>
          <a:bodyPr wrap="square" rtlCol="0">
            <a:spAutoFit/>
          </a:bodyPr>
          <a:lstStyle/>
          <a:p>
            <a:r>
              <a:rPr lang="en-US" sz="3600" dirty="0">
                <a:solidFill>
                  <a:srgbClr val="632523"/>
                </a:solidFill>
              </a:rPr>
              <a:t>Computers 1970’s</a:t>
            </a:r>
          </a:p>
        </p:txBody>
      </p:sp>
      <p:pic>
        <p:nvPicPr>
          <p:cNvPr id="5" name="Picture 4" descr="A picture containing text, computer, electronics&#10;&#10;Description automatically generated">
            <a:extLst>
              <a:ext uri="{FF2B5EF4-FFF2-40B4-BE49-F238E27FC236}">
                <a16:creationId xmlns:a16="http://schemas.microsoft.com/office/drawing/2014/main" xmlns="" id="{21CEB123-C36A-D951-2C97-40E844B08616}"/>
              </a:ext>
            </a:extLst>
          </p:cNvPr>
          <p:cNvPicPr>
            <a:picLocks noChangeAspect="1"/>
          </p:cNvPicPr>
          <p:nvPr/>
        </p:nvPicPr>
        <p:blipFill>
          <a:blip r:embed="rId2"/>
          <a:stretch>
            <a:fillRect/>
          </a:stretch>
        </p:blipFill>
        <p:spPr>
          <a:xfrm>
            <a:off x="295860" y="4033093"/>
            <a:ext cx="2654300" cy="2095500"/>
          </a:xfrm>
          <a:prstGeom prst="rect">
            <a:avLst/>
          </a:prstGeom>
        </p:spPr>
      </p:pic>
      <p:pic>
        <p:nvPicPr>
          <p:cNvPr id="4" name="Picture 3" descr="Screen Shot 2022-08-05 at 11.33.5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5271" y="4739357"/>
            <a:ext cx="1930400" cy="1866900"/>
          </a:xfrm>
          <a:prstGeom prst="rect">
            <a:avLst/>
          </a:prstGeom>
        </p:spPr>
      </p:pic>
      <p:pic>
        <p:nvPicPr>
          <p:cNvPr id="10" name="Picture 9" descr="Screen Shot 2022-08-05 at 11.34.14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9079" y="3391743"/>
            <a:ext cx="2070100" cy="1574800"/>
          </a:xfrm>
          <a:prstGeom prst="rect">
            <a:avLst/>
          </a:prstGeom>
        </p:spPr>
      </p:pic>
      <p:pic>
        <p:nvPicPr>
          <p:cNvPr id="11" name="Picture 10" descr="A close-up of a computer&#10;&#10;Description automatically generated with medium confidence">
            <a:extLst>
              <a:ext uri="{FF2B5EF4-FFF2-40B4-BE49-F238E27FC236}">
                <a16:creationId xmlns:a16="http://schemas.microsoft.com/office/drawing/2014/main" xmlns="" id="{4B1BD9E3-A4B5-04C4-FA87-93AC68904AA5}"/>
              </a:ext>
            </a:extLst>
          </p:cNvPr>
          <p:cNvPicPr>
            <a:picLocks noChangeAspect="1"/>
          </p:cNvPicPr>
          <p:nvPr/>
        </p:nvPicPr>
        <p:blipFill>
          <a:blip r:embed="rId5"/>
          <a:stretch>
            <a:fillRect/>
          </a:stretch>
        </p:blipFill>
        <p:spPr>
          <a:xfrm>
            <a:off x="5549900" y="3150188"/>
            <a:ext cx="3594100" cy="2171700"/>
          </a:xfrm>
          <a:prstGeom prst="rect">
            <a:avLst/>
          </a:prstGeom>
        </p:spPr>
      </p:pic>
    </p:spTree>
    <p:extLst>
      <p:ext uri="{BB962C8B-B14F-4D97-AF65-F5344CB8AC3E}">
        <p14:creationId xmlns:p14="http://schemas.microsoft.com/office/powerpoint/2010/main" val="271161662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6921" y="-268352"/>
            <a:ext cx="7772400" cy="1470025"/>
          </a:xfrm>
        </p:spPr>
        <p:txBody>
          <a:bodyPr/>
          <a:lstStyle/>
          <a:p>
            <a:r>
              <a:rPr lang="en-US" dirty="0">
                <a:solidFill>
                  <a:schemeClr val="accent2">
                    <a:lumMod val="50000"/>
                  </a:schemeClr>
                </a:solidFill>
              </a:rPr>
              <a:t>A History of Communication</a:t>
            </a:r>
          </a:p>
        </p:txBody>
      </p:sp>
      <p:sp>
        <p:nvSpPr>
          <p:cNvPr id="6" name="TextBox 5"/>
          <p:cNvSpPr txBox="1"/>
          <p:nvPr/>
        </p:nvSpPr>
        <p:spPr>
          <a:xfrm>
            <a:off x="590142" y="6606257"/>
            <a:ext cx="8300482" cy="276999"/>
          </a:xfrm>
          <a:prstGeom prst="rect">
            <a:avLst/>
          </a:prstGeom>
          <a:noFill/>
        </p:spPr>
        <p:txBody>
          <a:bodyPr wrap="square" rtlCol="0">
            <a:spAutoFit/>
          </a:bodyPr>
          <a:lstStyle/>
          <a:p>
            <a:r>
              <a:rPr lang="en-US" sz="1200" dirty="0"/>
              <a:t>Peter J Faulks                                                                               A History of Communication                                             Slide  </a:t>
            </a:r>
            <a:fld id="{47031F9E-EB52-5E46-9EEE-971B1AD98276}" type="slidenum">
              <a:rPr lang="en-US" sz="1200" smtClean="0"/>
              <a:t>27</a:t>
            </a:fld>
            <a:endParaRPr lang="en-US" sz="1200" dirty="0"/>
          </a:p>
        </p:txBody>
      </p:sp>
      <p:sp>
        <p:nvSpPr>
          <p:cNvPr id="7" name="Action Button: Forward or Next 6">
            <a:hlinkClick r:id="" action="ppaction://hlinkshowjump?jump=nextslide" highlightClick="1"/>
          </p:cNvPr>
          <p:cNvSpPr/>
          <p:nvPr/>
        </p:nvSpPr>
        <p:spPr>
          <a:xfrm>
            <a:off x="8492918" y="6439497"/>
            <a:ext cx="465619" cy="333520"/>
          </a:xfrm>
          <a:prstGeom prst="actionButtonForwardNex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 name="Subtitle 7"/>
          <p:cNvSpPr>
            <a:spLocks noGrp="1"/>
          </p:cNvSpPr>
          <p:nvPr>
            <p:ph type="subTitle" idx="1"/>
          </p:nvPr>
        </p:nvSpPr>
        <p:spPr/>
        <p:txBody>
          <a:bodyPr/>
          <a:lstStyle/>
          <a:p>
            <a:endParaRPr lang="en-US"/>
          </a:p>
        </p:txBody>
      </p:sp>
      <p:sp>
        <p:nvSpPr>
          <p:cNvPr id="9" name="Rectangle 8"/>
          <p:cNvSpPr>
            <a:spLocks noChangeArrowheads="1"/>
          </p:cNvSpPr>
          <p:nvPr/>
        </p:nvSpPr>
        <p:spPr bwMode="auto">
          <a:xfrm>
            <a:off x="590141" y="1432374"/>
            <a:ext cx="8208523"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AU" dirty="0"/>
              <a:t>A range of new computers hit the market like the </a:t>
            </a:r>
          </a:p>
          <a:p>
            <a:r>
              <a:rPr lang="en-AU" dirty="0"/>
              <a:t>Commodore 64. and more famous the Apple II</a:t>
            </a:r>
          </a:p>
          <a:p>
            <a:r>
              <a:rPr lang="en-AU" dirty="0"/>
              <a:t>Others include :- ZX Spectrum.,  IBM PC 5150.</a:t>
            </a:r>
          </a:p>
          <a:p>
            <a:r>
              <a:rPr lang="en-AU" dirty="0"/>
              <a:t>Apple Macintosh.  Commodore VIC-20.</a:t>
            </a:r>
          </a:p>
          <a:p>
            <a:r>
              <a:rPr lang="en-AU" dirty="0"/>
              <a:t>Amstrad CPC 464., BBC Micro., ZX Spectrum +2.</a:t>
            </a:r>
          </a:p>
          <a:p>
            <a:r>
              <a:rPr lang="en-AU" dirty="0"/>
              <a:t/>
            </a:r>
            <a:br>
              <a:rPr lang="en-AU" dirty="0"/>
            </a:br>
            <a:endParaRPr lang="en-GB" kern="1200" dirty="0">
              <a:cs typeface="Sassoon Infant Rg" charset="0"/>
            </a:endParaRPr>
          </a:p>
        </p:txBody>
      </p:sp>
      <p:sp>
        <p:nvSpPr>
          <p:cNvPr id="3" name="TextBox 2"/>
          <p:cNvSpPr txBox="1"/>
          <p:nvPr/>
        </p:nvSpPr>
        <p:spPr>
          <a:xfrm>
            <a:off x="590141" y="786043"/>
            <a:ext cx="4150561" cy="646331"/>
          </a:xfrm>
          <a:prstGeom prst="rect">
            <a:avLst/>
          </a:prstGeom>
          <a:noFill/>
        </p:spPr>
        <p:txBody>
          <a:bodyPr wrap="square" rtlCol="0">
            <a:spAutoFit/>
          </a:bodyPr>
          <a:lstStyle/>
          <a:p>
            <a:r>
              <a:rPr lang="en-US" sz="3600" dirty="0">
                <a:solidFill>
                  <a:srgbClr val="632523"/>
                </a:solidFill>
              </a:rPr>
              <a:t>Computers 1980’s</a:t>
            </a:r>
          </a:p>
        </p:txBody>
      </p:sp>
      <p:pic>
        <p:nvPicPr>
          <p:cNvPr id="10" name="Picture 9" descr="A picture containing text, computer, electronics&#10;&#10;Description automatically generated">
            <a:extLst>
              <a:ext uri="{FF2B5EF4-FFF2-40B4-BE49-F238E27FC236}">
                <a16:creationId xmlns:a16="http://schemas.microsoft.com/office/drawing/2014/main" xmlns="" id="{0D98AD4C-5FB4-D4C2-4A77-D7D57343E1BA}"/>
              </a:ext>
            </a:extLst>
          </p:cNvPr>
          <p:cNvPicPr>
            <a:picLocks noChangeAspect="1"/>
          </p:cNvPicPr>
          <p:nvPr/>
        </p:nvPicPr>
        <p:blipFill>
          <a:blip r:embed="rId2"/>
          <a:stretch>
            <a:fillRect/>
          </a:stretch>
        </p:blipFill>
        <p:spPr>
          <a:xfrm>
            <a:off x="5848759" y="1109208"/>
            <a:ext cx="2705100" cy="2362200"/>
          </a:xfrm>
          <a:prstGeom prst="rect">
            <a:avLst/>
          </a:prstGeom>
        </p:spPr>
      </p:pic>
      <p:pic>
        <p:nvPicPr>
          <p:cNvPr id="13" name="Picture 12" descr="A person sitting at a desk with a computer&#10;&#10;Description automatically generated with medium confidence">
            <a:extLst>
              <a:ext uri="{FF2B5EF4-FFF2-40B4-BE49-F238E27FC236}">
                <a16:creationId xmlns:a16="http://schemas.microsoft.com/office/drawing/2014/main" xmlns="" id="{4D7B4FE6-BB52-5E43-5069-063BE316D94F}"/>
              </a:ext>
            </a:extLst>
          </p:cNvPr>
          <p:cNvPicPr>
            <a:picLocks noChangeAspect="1"/>
          </p:cNvPicPr>
          <p:nvPr/>
        </p:nvPicPr>
        <p:blipFill>
          <a:blip r:embed="rId3"/>
          <a:stretch>
            <a:fillRect/>
          </a:stretch>
        </p:blipFill>
        <p:spPr>
          <a:xfrm>
            <a:off x="1371600" y="3849229"/>
            <a:ext cx="2565400" cy="2273300"/>
          </a:xfrm>
          <a:prstGeom prst="rect">
            <a:avLst/>
          </a:prstGeom>
        </p:spPr>
      </p:pic>
      <p:pic>
        <p:nvPicPr>
          <p:cNvPr id="15" name="Picture 14" descr="A picture containing text, electronics, computer&#10;&#10;Description automatically generated">
            <a:extLst>
              <a:ext uri="{FF2B5EF4-FFF2-40B4-BE49-F238E27FC236}">
                <a16:creationId xmlns:a16="http://schemas.microsoft.com/office/drawing/2014/main" xmlns="" id="{0053D27E-CAF8-DC3A-E264-ED270B39C4DF}"/>
              </a:ext>
            </a:extLst>
          </p:cNvPr>
          <p:cNvPicPr>
            <a:picLocks noChangeAspect="1"/>
          </p:cNvPicPr>
          <p:nvPr/>
        </p:nvPicPr>
        <p:blipFill>
          <a:blip r:embed="rId4"/>
          <a:stretch>
            <a:fillRect/>
          </a:stretch>
        </p:blipFill>
        <p:spPr>
          <a:xfrm>
            <a:off x="5261184" y="4004010"/>
            <a:ext cx="3644900" cy="2209800"/>
          </a:xfrm>
          <a:prstGeom prst="rect">
            <a:avLst/>
          </a:prstGeom>
        </p:spPr>
      </p:pic>
      <p:sp>
        <p:nvSpPr>
          <p:cNvPr id="17" name="TextBox 16">
            <a:extLst>
              <a:ext uri="{FF2B5EF4-FFF2-40B4-BE49-F238E27FC236}">
                <a16:creationId xmlns:a16="http://schemas.microsoft.com/office/drawing/2014/main" xmlns="" id="{160CE017-79A7-2AED-4DDD-00AC9A8906F3}"/>
              </a:ext>
            </a:extLst>
          </p:cNvPr>
          <p:cNvSpPr txBox="1"/>
          <p:nvPr/>
        </p:nvSpPr>
        <p:spPr>
          <a:xfrm>
            <a:off x="4915309" y="6223742"/>
            <a:ext cx="4572000" cy="369332"/>
          </a:xfrm>
          <a:prstGeom prst="rect">
            <a:avLst/>
          </a:prstGeom>
          <a:noFill/>
        </p:spPr>
        <p:txBody>
          <a:bodyPr wrap="square">
            <a:spAutoFit/>
          </a:bodyPr>
          <a:lstStyle/>
          <a:p>
            <a:r>
              <a:rPr lang="en-AU" dirty="0"/>
              <a:t>Amstrad CPC 464.</a:t>
            </a:r>
          </a:p>
        </p:txBody>
      </p:sp>
      <p:sp>
        <p:nvSpPr>
          <p:cNvPr id="19" name="TextBox 18">
            <a:extLst>
              <a:ext uri="{FF2B5EF4-FFF2-40B4-BE49-F238E27FC236}">
                <a16:creationId xmlns:a16="http://schemas.microsoft.com/office/drawing/2014/main" xmlns="" id="{5466C637-C3FA-93EF-E87A-E1A9350F12C4}"/>
              </a:ext>
            </a:extLst>
          </p:cNvPr>
          <p:cNvSpPr txBox="1"/>
          <p:nvPr/>
        </p:nvSpPr>
        <p:spPr>
          <a:xfrm>
            <a:off x="5848759" y="3349748"/>
            <a:ext cx="4748980" cy="369332"/>
          </a:xfrm>
          <a:prstGeom prst="rect">
            <a:avLst/>
          </a:prstGeom>
          <a:noFill/>
        </p:spPr>
        <p:txBody>
          <a:bodyPr wrap="square">
            <a:spAutoFit/>
          </a:bodyPr>
          <a:lstStyle/>
          <a:p>
            <a:r>
              <a:rPr lang="en-AU" dirty="0"/>
              <a:t>Commodore 64</a:t>
            </a:r>
            <a:endParaRPr lang="en-US" dirty="0"/>
          </a:p>
        </p:txBody>
      </p:sp>
      <p:sp>
        <p:nvSpPr>
          <p:cNvPr id="21" name="TextBox 20">
            <a:extLst>
              <a:ext uri="{FF2B5EF4-FFF2-40B4-BE49-F238E27FC236}">
                <a16:creationId xmlns:a16="http://schemas.microsoft.com/office/drawing/2014/main" xmlns="" id="{D3E012F9-73F3-FFC9-6930-798A4388B7AD}"/>
              </a:ext>
            </a:extLst>
          </p:cNvPr>
          <p:cNvSpPr txBox="1"/>
          <p:nvPr/>
        </p:nvSpPr>
        <p:spPr>
          <a:xfrm>
            <a:off x="7780797" y="2676682"/>
            <a:ext cx="5302044" cy="646331"/>
          </a:xfrm>
          <a:prstGeom prst="rect">
            <a:avLst/>
          </a:prstGeom>
          <a:noFill/>
        </p:spPr>
        <p:txBody>
          <a:bodyPr wrap="square">
            <a:spAutoFit/>
          </a:bodyPr>
          <a:lstStyle/>
          <a:p>
            <a:r>
              <a:rPr lang="en-AU" dirty="0"/>
              <a:t>Floppy 5” </a:t>
            </a:r>
          </a:p>
          <a:p>
            <a:r>
              <a:rPr lang="en-AU" dirty="0"/>
              <a:t>Drive</a:t>
            </a:r>
            <a:endParaRPr lang="en-US" dirty="0"/>
          </a:p>
        </p:txBody>
      </p:sp>
      <p:sp>
        <p:nvSpPr>
          <p:cNvPr id="23" name="TextBox 22">
            <a:extLst>
              <a:ext uri="{FF2B5EF4-FFF2-40B4-BE49-F238E27FC236}">
                <a16:creationId xmlns:a16="http://schemas.microsoft.com/office/drawing/2014/main" xmlns="" id="{06029122-3E82-F7D3-211B-CD31559988A1}"/>
              </a:ext>
            </a:extLst>
          </p:cNvPr>
          <p:cNvSpPr txBox="1"/>
          <p:nvPr/>
        </p:nvSpPr>
        <p:spPr>
          <a:xfrm>
            <a:off x="1129391" y="3332777"/>
            <a:ext cx="6540908" cy="369332"/>
          </a:xfrm>
          <a:prstGeom prst="rect">
            <a:avLst/>
          </a:prstGeom>
          <a:noFill/>
        </p:spPr>
        <p:txBody>
          <a:bodyPr wrap="square">
            <a:spAutoFit/>
          </a:bodyPr>
          <a:lstStyle/>
          <a:p>
            <a:r>
              <a:rPr lang="en-AU" dirty="0"/>
              <a:t>Apple II who is this?</a:t>
            </a:r>
            <a:endParaRPr lang="en-US" dirty="0"/>
          </a:p>
        </p:txBody>
      </p:sp>
    </p:spTree>
    <p:extLst>
      <p:ext uri="{BB962C8B-B14F-4D97-AF65-F5344CB8AC3E}">
        <p14:creationId xmlns:p14="http://schemas.microsoft.com/office/powerpoint/2010/main" val="42351967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6921" y="-268352"/>
            <a:ext cx="7772400" cy="1470025"/>
          </a:xfrm>
        </p:spPr>
        <p:txBody>
          <a:bodyPr/>
          <a:lstStyle/>
          <a:p>
            <a:r>
              <a:rPr lang="en-US" dirty="0">
                <a:solidFill>
                  <a:schemeClr val="accent2">
                    <a:lumMod val="50000"/>
                  </a:schemeClr>
                </a:solidFill>
              </a:rPr>
              <a:t>A History of Communication</a:t>
            </a:r>
          </a:p>
        </p:txBody>
      </p:sp>
      <p:sp>
        <p:nvSpPr>
          <p:cNvPr id="6" name="TextBox 5"/>
          <p:cNvSpPr txBox="1"/>
          <p:nvPr/>
        </p:nvSpPr>
        <p:spPr>
          <a:xfrm>
            <a:off x="590142" y="6606257"/>
            <a:ext cx="8300482" cy="276999"/>
          </a:xfrm>
          <a:prstGeom prst="rect">
            <a:avLst/>
          </a:prstGeom>
          <a:noFill/>
        </p:spPr>
        <p:txBody>
          <a:bodyPr wrap="square" rtlCol="0">
            <a:spAutoFit/>
          </a:bodyPr>
          <a:lstStyle/>
          <a:p>
            <a:r>
              <a:rPr lang="en-US" sz="1200" dirty="0"/>
              <a:t>Peter J Faulks                                                                               A History of Communication                                             Slide  </a:t>
            </a:r>
            <a:fld id="{47031F9E-EB52-5E46-9EEE-971B1AD98276}" type="slidenum">
              <a:rPr lang="en-US" sz="1200" smtClean="0"/>
              <a:t>28</a:t>
            </a:fld>
            <a:endParaRPr lang="en-US" sz="1200" dirty="0"/>
          </a:p>
        </p:txBody>
      </p:sp>
      <p:sp>
        <p:nvSpPr>
          <p:cNvPr id="7" name="Action Button: Forward or Next 6">
            <a:hlinkClick r:id="" action="ppaction://hlinkshowjump?jump=nextslide" highlightClick="1"/>
          </p:cNvPr>
          <p:cNvSpPr/>
          <p:nvPr/>
        </p:nvSpPr>
        <p:spPr>
          <a:xfrm>
            <a:off x="8492918" y="6439497"/>
            <a:ext cx="465619" cy="333520"/>
          </a:xfrm>
          <a:prstGeom prst="actionButtonForwardNex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 name="Subtitle 7"/>
          <p:cNvSpPr>
            <a:spLocks noGrp="1"/>
          </p:cNvSpPr>
          <p:nvPr>
            <p:ph type="subTitle" idx="1"/>
          </p:nvPr>
        </p:nvSpPr>
        <p:spPr/>
        <p:txBody>
          <a:bodyPr/>
          <a:lstStyle/>
          <a:p>
            <a:endParaRPr lang="en-US"/>
          </a:p>
        </p:txBody>
      </p:sp>
      <p:sp>
        <p:nvSpPr>
          <p:cNvPr id="9" name="Rectangle 8"/>
          <p:cNvSpPr>
            <a:spLocks noChangeArrowheads="1"/>
          </p:cNvSpPr>
          <p:nvPr/>
        </p:nvSpPr>
        <p:spPr bwMode="auto">
          <a:xfrm>
            <a:off x="590141" y="1432374"/>
            <a:ext cx="820852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en-US" kern="1200" dirty="0">
                <a:cs typeface="Sassoon Infant Rg" charset="0"/>
              </a:rPr>
              <a:t>Along with the invention of the Internet in the 1990s, people became interconnected through computer networks that link computers worldwide. There are many popular ways of communication over the internet, such as email, social networking and instant messaging.  </a:t>
            </a:r>
            <a:endParaRPr lang="en-GB" kern="1200" dirty="0">
              <a:cs typeface="Sassoon Infant Rg" charset="0"/>
            </a:endParaRPr>
          </a:p>
        </p:txBody>
      </p:sp>
      <p:sp>
        <p:nvSpPr>
          <p:cNvPr id="3" name="TextBox 2"/>
          <p:cNvSpPr txBox="1"/>
          <p:nvPr/>
        </p:nvSpPr>
        <p:spPr>
          <a:xfrm>
            <a:off x="590141" y="786043"/>
            <a:ext cx="4150561" cy="646331"/>
          </a:xfrm>
          <a:prstGeom prst="rect">
            <a:avLst/>
          </a:prstGeom>
          <a:noFill/>
        </p:spPr>
        <p:txBody>
          <a:bodyPr wrap="square" rtlCol="0">
            <a:spAutoFit/>
          </a:bodyPr>
          <a:lstStyle/>
          <a:p>
            <a:r>
              <a:rPr lang="en-US" sz="3600" dirty="0">
                <a:solidFill>
                  <a:srgbClr val="632523"/>
                </a:solidFill>
              </a:rPr>
              <a:t>Computers 1980’s</a:t>
            </a:r>
          </a:p>
        </p:txBody>
      </p:sp>
      <p:pic>
        <p:nvPicPr>
          <p:cNvPr id="5" name="Picture 4" descr="A picture containing text, electronics, computer, screenshot&#10;&#10;Description automatically generated">
            <a:extLst>
              <a:ext uri="{FF2B5EF4-FFF2-40B4-BE49-F238E27FC236}">
                <a16:creationId xmlns:a16="http://schemas.microsoft.com/office/drawing/2014/main" xmlns="" id="{EB788E74-02B7-746D-4537-9B208C2998FA}"/>
              </a:ext>
            </a:extLst>
          </p:cNvPr>
          <p:cNvPicPr>
            <a:picLocks noChangeAspect="1"/>
          </p:cNvPicPr>
          <p:nvPr/>
        </p:nvPicPr>
        <p:blipFill>
          <a:blip r:embed="rId2"/>
          <a:stretch>
            <a:fillRect/>
          </a:stretch>
        </p:blipFill>
        <p:spPr>
          <a:xfrm>
            <a:off x="4740383" y="4572597"/>
            <a:ext cx="4114800" cy="1866900"/>
          </a:xfrm>
          <a:prstGeom prst="rect">
            <a:avLst/>
          </a:prstGeom>
        </p:spPr>
      </p:pic>
      <p:pic>
        <p:nvPicPr>
          <p:cNvPr id="11" name="Picture 10" descr="A picture containing text, electronics, display, computer&#10;&#10;Description automatically generated">
            <a:extLst>
              <a:ext uri="{FF2B5EF4-FFF2-40B4-BE49-F238E27FC236}">
                <a16:creationId xmlns:a16="http://schemas.microsoft.com/office/drawing/2014/main" xmlns="" id="{3F392990-C78C-3376-98B3-DE3F8B742C1D}"/>
              </a:ext>
            </a:extLst>
          </p:cNvPr>
          <p:cNvPicPr>
            <a:picLocks noChangeAspect="1"/>
          </p:cNvPicPr>
          <p:nvPr/>
        </p:nvPicPr>
        <p:blipFill>
          <a:blip r:embed="rId3"/>
          <a:stretch>
            <a:fillRect/>
          </a:stretch>
        </p:blipFill>
        <p:spPr>
          <a:xfrm>
            <a:off x="590141" y="2799463"/>
            <a:ext cx="3289300" cy="2184400"/>
          </a:xfrm>
          <a:prstGeom prst="rect">
            <a:avLst/>
          </a:prstGeom>
        </p:spPr>
      </p:pic>
      <p:pic>
        <p:nvPicPr>
          <p:cNvPr id="13" name="Picture 12" descr="A group of computers&#10;&#10;Description automatically generated with low confidence">
            <a:extLst>
              <a:ext uri="{FF2B5EF4-FFF2-40B4-BE49-F238E27FC236}">
                <a16:creationId xmlns:a16="http://schemas.microsoft.com/office/drawing/2014/main" xmlns="" id="{6AF945E9-58BB-CA80-0957-46A813E3B4DF}"/>
              </a:ext>
            </a:extLst>
          </p:cNvPr>
          <p:cNvPicPr>
            <a:picLocks noChangeAspect="1"/>
          </p:cNvPicPr>
          <p:nvPr/>
        </p:nvPicPr>
        <p:blipFill>
          <a:blip r:embed="rId4"/>
          <a:stretch>
            <a:fillRect/>
          </a:stretch>
        </p:blipFill>
        <p:spPr>
          <a:xfrm>
            <a:off x="4694402" y="2331065"/>
            <a:ext cx="3670300" cy="1993900"/>
          </a:xfrm>
          <a:prstGeom prst="rect">
            <a:avLst/>
          </a:prstGeom>
        </p:spPr>
      </p:pic>
    </p:spTree>
    <p:extLst>
      <p:ext uri="{BB962C8B-B14F-4D97-AF65-F5344CB8AC3E}">
        <p14:creationId xmlns:p14="http://schemas.microsoft.com/office/powerpoint/2010/main" val="207610288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1459" y="-416738"/>
            <a:ext cx="7772400" cy="1527986"/>
          </a:xfrm>
        </p:spPr>
        <p:txBody>
          <a:bodyPr/>
          <a:lstStyle/>
          <a:p>
            <a:r>
              <a:rPr lang="en-US" dirty="0">
                <a:solidFill>
                  <a:srgbClr val="632523"/>
                </a:solidFill>
              </a:rPr>
              <a:t>Computers 2000’s</a:t>
            </a:r>
          </a:p>
        </p:txBody>
      </p:sp>
      <p:sp>
        <p:nvSpPr>
          <p:cNvPr id="6" name="TextBox 5"/>
          <p:cNvSpPr txBox="1"/>
          <p:nvPr/>
        </p:nvSpPr>
        <p:spPr>
          <a:xfrm>
            <a:off x="590142" y="6606257"/>
            <a:ext cx="8300482" cy="276999"/>
          </a:xfrm>
          <a:prstGeom prst="rect">
            <a:avLst/>
          </a:prstGeom>
          <a:noFill/>
        </p:spPr>
        <p:txBody>
          <a:bodyPr wrap="square" rtlCol="0">
            <a:spAutoFit/>
          </a:bodyPr>
          <a:lstStyle/>
          <a:p>
            <a:r>
              <a:rPr lang="en-US" sz="1200" dirty="0"/>
              <a:t>Peter J Faulks                                                                               A History of Communication                                             Slide  </a:t>
            </a:r>
            <a:fld id="{47031F9E-EB52-5E46-9EEE-971B1AD98276}" type="slidenum">
              <a:rPr lang="en-US" sz="1200" smtClean="0"/>
              <a:t>29</a:t>
            </a:fld>
            <a:endParaRPr lang="en-US" sz="1200" dirty="0"/>
          </a:p>
        </p:txBody>
      </p:sp>
      <p:sp>
        <p:nvSpPr>
          <p:cNvPr id="7" name="Action Button: Forward or Next 6">
            <a:hlinkClick r:id="" action="ppaction://hlinkshowjump?jump=nextslide" highlightClick="1"/>
          </p:cNvPr>
          <p:cNvSpPr/>
          <p:nvPr/>
        </p:nvSpPr>
        <p:spPr>
          <a:xfrm>
            <a:off x="8492918" y="6439497"/>
            <a:ext cx="465619" cy="333520"/>
          </a:xfrm>
          <a:prstGeom prst="actionButtonForwardNex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 name="Subtitle 7"/>
          <p:cNvSpPr>
            <a:spLocks noGrp="1"/>
          </p:cNvSpPr>
          <p:nvPr>
            <p:ph type="subTitle" idx="1"/>
          </p:nvPr>
        </p:nvSpPr>
        <p:spPr/>
        <p:txBody>
          <a:bodyPr/>
          <a:lstStyle/>
          <a:p>
            <a:endParaRPr lang="en-US" dirty="0"/>
          </a:p>
        </p:txBody>
      </p:sp>
      <p:sp>
        <p:nvSpPr>
          <p:cNvPr id="9" name="Rectangle 8"/>
          <p:cNvSpPr>
            <a:spLocks noChangeArrowheads="1"/>
          </p:cNvSpPr>
          <p:nvPr/>
        </p:nvSpPr>
        <p:spPr bwMode="auto">
          <a:xfrm>
            <a:off x="148509" y="737312"/>
            <a:ext cx="8846982"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en-US" sz="2000" kern="1200" dirty="0">
                <a:cs typeface="Sassoon Infant Rg" charset="0"/>
              </a:rPr>
              <a:t>Along with the invention of the Internet in the 1990s, people became interconnected through computer networks that link computers worldwide. There are many popular ways of communication over the internet, using a modem to convert signals this enables communication via  email, social networking and instant messaging.  </a:t>
            </a:r>
            <a:endParaRPr lang="en-GB" sz="2000" kern="1200" dirty="0">
              <a:cs typeface="Sassoon Infant Rg" charset="0"/>
            </a:endParaRPr>
          </a:p>
        </p:txBody>
      </p:sp>
      <p:pic>
        <p:nvPicPr>
          <p:cNvPr id="14" name="Picture 13" descr="Diagram, text&#10;&#10;Description automatically generated">
            <a:extLst>
              <a:ext uri="{FF2B5EF4-FFF2-40B4-BE49-F238E27FC236}">
                <a16:creationId xmlns:a16="http://schemas.microsoft.com/office/drawing/2014/main" xmlns="" id="{EFFE13D9-F6A1-40BB-70BD-A262DA7F4B5C}"/>
              </a:ext>
            </a:extLst>
          </p:cNvPr>
          <p:cNvPicPr>
            <a:picLocks noChangeAspect="1"/>
          </p:cNvPicPr>
          <p:nvPr/>
        </p:nvPicPr>
        <p:blipFill>
          <a:blip r:embed="rId2"/>
          <a:stretch>
            <a:fillRect/>
          </a:stretch>
        </p:blipFill>
        <p:spPr>
          <a:xfrm>
            <a:off x="319120" y="2368528"/>
            <a:ext cx="7453280" cy="2071992"/>
          </a:xfrm>
          <a:prstGeom prst="rect">
            <a:avLst/>
          </a:prstGeom>
        </p:spPr>
      </p:pic>
      <p:pic>
        <p:nvPicPr>
          <p:cNvPr id="10" name="Picture 9" descr="Diagram&#10;&#10;Description automatically generated">
            <a:extLst>
              <a:ext uri="{FF2B5EF4-FFF2-40B4-BE49-F238E27FC236}">
                <a16:creationId xmlns:a16="http://schemas.microsoft.com/office/drawing/2014/main" xmlns="" id="{39CC83C1-AE66-536E-19FB-FB2F47E239AD}"/>
              </a:ext>
            </a:extLst>
          </p:cNvPr>
          <p:cNvPicPr>
            <a:picLocks noChangeAspect="1"/>
          </p:cNvPicPr>
          <p:nvPr/>
        </p:nvPicPr>
        <p:blipFill>
          <a:blip r:embed="rId3"/>
          <a:stretch>
            <a:fillRect/>
          </a:stretch>
        </p:blipFill>
        <p:spPr>
          <a:xfrm>
            <a:off x="4726885" y="4279406"/>
            <a:ext cx="3454400" cy="2311400"/>
          </a:xfrm>
          <a:prstGeom prst="rect">
            <a:avLst/>
          </a:prstGeom>
        </p:spPr>
      </p:pic>
      <p:pic>
        <p:nvPicPr>
          <p:cNvPr id="16" name="Picture 15" descr="A picture containing electronics&#10;&#10;Description automatically generated">
            <a:extLst>
              <a:ext uri="{FF2B5EF4-FFF2-40B4-BE49-F238E27FC236}">
                <a16:creationId xmlns:a16="http://schemas.microsoft.com/office/drawing/2014/main" xmlns="" id="{A6F4B78C-4419-7EB1-F566-4FCC6C2AD423}"/>
              </a:ext>
            </a:extLst>
          </p:cNvPr>
          <p:cNvPicPr>
            <a:picLocks noChangeAspect="1"/>
          </p:cNvPicPr>
          <p:nvPr/>
        </p:nvPicPr>
        <p:blipFill>
          <a:blip r:embed="rId4"/>
          <a:stretch>
            <a:fillRect/>
          </a:stretch>
        </p:blipFill>
        <p:spPr>
          <a:xfrm>
            <a:off x="590142" y="4874549"/>
            <a:ext cx="2151316" cy="1349845"/>
          </a:xfrm>
          <a:prstGeom prst="rect">
            <a:avLst/>
          </a:prstGeom>
        </p:spPr>
      </p:pic>
      <p:sp>
        <p:nvSpPr>
          <p:cNvPr id="18" name="TextBox 17">
            <a:extLst>
              <a:ext uri="{FF2B5EF4-FFF2-40B4-BE49-F238E27FC236}">
                <a16:creationId xmlns:a16="http://schemas.microsoft.com/office/drawing/2014/main" xmlns="" id="{2E02D9A8-BD31-F747-D037-B83C4DFA82A4}"/>
              </a:ext>
            </a:extLst>
          </p:cNvPr>
          <p:cNvSpPr txBox="1"/>
          <p:nvPr/>
        </p:nvSpPr>
        <p:spPr>
          <a:xfrm>
            <a:off x="1542642" y="6221474"/>
            <a:ext cx="4572000" cy="369332"/>
          </a:xfrm>
          <a:prstGeom prst="rect">
            <a:avLst/>
          </a:prstGeom>
          <a:noFill/>
        </p:spPr>
        <p:txBody>
          <a:bodyPr wrap="square">
            <a:spAutoFit/>
          </a:bodyPr>
          <a:lstStyle/>
          <a:p>
            <a:r>
              <a:rPr lang="en-US" kern="1200" dirty="0">
                <a:cs typeface="Sassoon Infant Rg" charset="0"/>
              </a:rPr>
              <a:t>Modem</a:t>
            </a:r>
            <a:endParaRPr lang="en-US" dirty="0"/>
          </a:p>
        </p:txBody>
      </p:sp>
    </p:spTree>
    <p:extLst>
      <p:ext uri="{BB962C8B-B14F-4D97-AF65-F5344CB8AC3E}">
        <p14:creationId xmlns:p14="http://schemas.microsoft.com/office/powerpoint/2010/main" val="101581919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90142" y="6606257"/>
            <a:ext cx="8300482" cy="276999"/>
          </a:xfrm>
          <a:prstGeom prst="rect">
            <a:avLst/>
          </a:prstGeom>
          <a:noFill/>
        </p:spPr>
        <p:txBody>
          <a:bodyPr wrap="square" rtlCol="0">
            <a:spAutoFit/>
          </a:bodyPr>
          <a:lstStyle/>
          <a:p>
            <a:r>
              <a:rPr lang="en-US" sz="1200" dirty="0"/>
              <a:t>Peter J Faulks                                                                               A History of Communication                                             Slide  </a:t>
            </a:r>
            <a:fld id="{47031F9E-EB52-5E46-9EEE-971B1AD98276}" type="slidenum">
              <a:rPr lang="en-US" sz="1200" smtClean="0"/>
              <a:t>3</a:t>
            </a:fld>
            <a:endParaRPr lang="en-US" sz="1200" dirty="0"/>
          </a:p>
        </p:txBody>
      </p:sp>
      <p:sp>
        <p:nvSpPr>
          <p:cNvPr id="7" name="Action Button: Forward or Next 6">
            <a:hlinkClick r:id="" action="ppaction://hlinkshowjump?jump=nextslide" highlightClick="1"/>
          </p:cNvPr>
          <p:cNvSpPr/>
          <p:nvPr/>
        </p:nvSpPr>
        <p:spPr>
          <a:xfrm>
            <a:off x="8492918" y="6439497"/>
            <a:ext cx="465619" cy="333520"/>
          </a:xfrm>
          <a:prstGeom prst="actionButtonForwardNex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85463" y="-490274"/>
            <a:ext cx="9144000" cy="1470025"/>
          </a:xfrm>
        </p:spPr>
        <p:txBody>
          <a:bodyPr/>
          <a:lstStyle/>
          <a:p>
            <a:r>
              <a:rPr lang="en-US" dirty="0">
                <a:solidFill>
                  <a:schemeClr val="accent2">
                    <a:lumMod val="50000"/>
                  </a:schemeClr>
                </a:solidFill>
              </a:rPr>
              <a:t>Modern </a:t>
            </a:r>
            <a:r>
              <a:rPr lang="en-US" dirty="0" smtClean="0">
                <a:solidFill>
                  <a:schemeClr val="accent2">
                    <a:lumMod val="50000"/>
                  </a:schemeClr>
                </a:solidFill>
              </a:rPr>
              <a:t>Communication Electricity</a:t>
            </a:r>
            <a:endParaRPr lang="en-US" dirty="0">
              <a:solidFill>
                <a:schemeClr val="accent2">
                  <a:lumMod val="50000"/>
                </a:schemeClr>
              </a:solidFill>
            </a:endParaRPr>
          </a:p>
        </p:txBody>
      </p:sp>
      <p:sp>
        <p:nvSpPr>
          <p:cNvPr id="12" name="TextBox 11"/>
          <p:cNvSpPr txBox="1"/>
          <p:nvPr/>
        </p:nvSpPr>
        <p:spPr>
          <a:xfrm>
            <a:off x="86308" y="1307331"/>
            <a:ext cx="8872229" cy="1754327"/>
          </a:xfrm>
          <a:prstGeom prst="rect">
            <a:avLst/>
          </a:prstGeom>
          <a:noFill/>
        </p:spPr>
        <p:txBody>
          <a:bodyPr wrap="square" rtlCol="0">
            <a:spAutoFit/>
          </a:bodyPr>
          <a:lstStyle/>
          <a:p>
            <a:r>
              <a:rPr lang="en-US" b="1" dirty="0" smtClean="0"/>
              <a:t>1833 Michael </a:t>
            </a:r>
            <a:r>
              <a:rPr lang="en-US" b="1" dirty="0"/>
              <a:t>Faraday</a:t>
            </a:r>
            <a:r>
              <a:rPr lang="en-US" dirty="0"/>
              <a:t>, was the first one to realize that an electric </a:t>
            </a:r>
            <a:r>
              <a:rPr lang="en-US" dirty="0" smtClean="0"/>
              <a:t>current</a:t>
            </a:r>
          </a:p>
          <a:p>
            <a:r>
              <a:rPr lang="en-US" dirty="0" smtClean="0"/>
              <a:t> </a:t>
            </a:r>
            <a:r>
              <a:rPr lang="en-US" dirty="0"/>
              <a:t>could be produced by passing a magnet through a copper wire. </a:t>
            </a:r>
            <a:endParaRPr lang="en-US" dirty="0" smtClean="0"/>
          </a:p>
          <a:p>
            <a:r>
              <a:rPr lang="en-US" dirty="0" smtClean="0"/>
              <a:t>He </a:t>
            </a:r>
            <a:r>
              <a:rPr lang="en-US" dirty="0"/>
              <a:t>invented the first electric motor and dynamo, </a:t>
            </a:r>
            <a:endParaRPr lang="en-US" dirty="0" smtClean="0"/>
          </a:p>
          <a:p>
            <a:r>
              <a:rPr lang="en-US" dirty="0" smtClean="0"/>
              <a:t>demonstrated </a:t>
            </a:r>
            <a:r>
              <a:rPr lang="en-US" dirty="0"/>
              <a:t>the relation between electricity </a:t>
            </a:r>
            <a:r>
              <a:rPr lang="en-US" dirty="0" smtClean="0"/>
              <a:t>and </a:t>
            </a:r>
          </a:p>
          <a:p>
            <a:r>
              <a:rPr lang="en-US" dirty="0" smtClean="0"/>
              <a:t>chemical </a:t>
            </a:r>
            <a:r>
              <a:rPr lang="en-US" dirty="0"/>
              <a:t>bonding, discovered the effect </a:t>
            </a:r>
            <a:r>
              <a:rPr lang="en-US" dirty="0" smtClean="0"/>
              <a:t>of </a:t>
            </a:r>
            <a:r>
              <a:rPr lang="en-US" dirty="0"/>
              <a:t>magnetism </a:t>
            </a:r>
            <a:endParaRPr lang="en-US" dirty="0" smtClean="0"/>
          </a:p>
          <a:p>
            <a:r>
              <a:rPr lang="en-US" dirty="0" smtClean="0"/>
              <a:t>on </a:t>
            </a:r>
            <a:r>
              <a:rPr lang="en-US" dirty="0"/>
              <a:t>light, and discovered and named </a:t>
            </a:r>
            <a:r>
              <a:rPr lang="en-US" dirty="0" smtClean="0"/>
              <a:t>diamagnetism</a:t>
            </a:r>
            <a:r>
              <a:rPr lang="en-US" dirty="0"/>
              <a:t>.</a:t>
            </a:r>
          </a:p>
        </p:txBody>
      </p:sp>
      <p:sp>
        <p:nvSpPr>
          <p:cNvPr id="13" name="Rectangle 12"/>
          <p:cNvSpPr/>
          <p:nvPr/>
        </p:nvSpPr>
        <p:spPr>
          <a:xfrm>
            <a:off x="86308" y="656585"/>
            <a:ext cx="8018032" cy="646331"/>
          </a:xfrm>
          <a:prstGeom prst="rect">
            <a:avLst/>
          </a:prstGeom>
        </p:spPr>
        <p:txBody>
          <a:bodyPr wrap="square">
            <a:spAutoFit/>
          </a:bodyPr>
          <a:lstStyle/>
          <a:p>
            <a:r>
              <a:rPr lang="en-US" b="1" dirty="0"/>
              <a:t>1752. </a:t>
            </a:r>
            <a:r>
              <a:rPr lang="en-US" b="1" dirty="0" smtClean="0"/>
              <a:t>Benjamin  </a:t>
            </a:r>
            <a:r>
              <a:rPr lang="en-US" b="1" dirty="0"/>
              <a:t>Franklin   </a:t>
            </a:r>
            <a:r>
              <a:rPr lang="en-US" dirty="0" smtClean="0"/>
              <a:t>discovered  </a:t>
            </a:r>
            <a:r>
              <a:rPr lang="en-US" dirty="0"/>
              <a:t>electricity   with   his   </a:t>
            </a:r>
            <a:r>
              <a:rPr lang="en-US" dirty="0" smtClean="0"/>
              <a:t>famous </a:t>
            </a:r>
          </a:p>
          <a:p>
            <a:r>
              <a:rPr lang="en-US" dirty="0" smtClean="0"/>
              <a:t> kite</a:t>
            </a:r>
            <a:r>
              <a:rPr lang="en-US" dirty="0"/>
              <a:t>-flying  </a:t>
            </a:r>
            <a:r>
              <a:rPr lang="en-US" dirty="0" smtClean="0"/>
              <a:t>experiments</a:t>
            </a:r>
            <a:endParaRPr lang="en-US" dirty="0"/>
          </a:p>
        </p:txBody>
      </p:sp>
      <p:sp>
        <p:nvSpPr>
          <p:cNvPr id="14" name="Rectangle 13"/>
          <p:cNvSpPr/>
          <p:nvPr/>
        </p:nvSpPr>
        <p:spPr>
          <a:xfrm>
            <a:off x="2111434" y="3153375"/>
            <a:ext cx="6700893" cy="923330"/>
          </a:xfrm>
          <a:prstGeom prst="rect">
            <a:avLst/>
          </a:prstGeom>
        </p:spPr>
        <p:txBody>
          <a:bodyPr wrap="square">
            <a:spAutoFit/>
          </a:bodyPr>
          <a:lstStyle/>
          <a:p>
            <a:r>
              <a:rPr lang="en-US" b="1" dirty="0" smtClean="0"/>
              <a:t>1879 Thomas  Edison  </a:t>
            </a:r>
            <a:r>
              <a:rPr lang="en-US" dirty="0" smtClean="0"/>
              <a:t>focused  </a:t>
            </a:r>
          </a:p>
          <a:p>
            <a:r>
              <a:rPr lang="en-US" dirty="0" smtClean="0"/>
              <a:t>on  inventing  a  practical  light  bulb,  one that would last a long time before burning out. He used </a:t>
            </a:r>
            <a:r>
              <a:rPr lang="en-US" dirty="0"/>
              <a:t>Direct Current (DC = Batteries etc.) </a:t>
            </a:r>
          </a:p>
        </p:txBody>
      </p:sp>
      <p:sp>
        <p:nvSpPr>
          <p:cNvPr id="15" name="Rectangle 14"/>
          <p:cNvSpPr/>
          <p:nvPr/>
        </p:nvSpPr>
        <p:spPr>
          <a:xfrm>
            <a:off x="261320" y="4282841"/>
            <a:ext cx="6692619" cy="2031325"/>
          </a:xfrm>
          <a:prstGeom prst="rect">
            <a:avLst/>
          </a:prstGeom>
        </p:spPr>
        <p:txBody>
          <a:bodyPr wrap="square">
            <a:spAutoFit/>
          </a:bodyPr>
          <a:lstStyle/>
          <a:p>
            <a:r>
              <a:rPr lang="en-US" b="1" dirty="0" smtClean="0"/>
              <a:t>                                    Nikola Tesla  May </a:t>
            </a:r>
            <a:r>
              <a:rPr lang="en-US" b="1" dirty="0"/>
              <a:t>of </a:t>
            </a:r>
            <a:r>
              <a:rPr lang="en-US" b="1" dirty="0" smtClean="0"/>
              <a:t>1888 </a:t>
            </a:r>
          </a:p>
          <a:p>
            <a:r>
              <a:rPr lang="en-US" dirty="0" smtClean="0"/>
              <a:t>After receiving </a:t>
            </a:r>
            <a:r>
              <a:rPr lang="en-US" dirty="0"/>
              <a:t>a patent on the electric transmission </a:t>
            </a:r>
            <a:endParaRPr lang="en-US" dirty="0" smtClean="0"/>
          </a:p>
          <a:p>
            <a:r>
              <a:rPr lang="en-US" dirty="0" smtClean="0"/>
              <a:t>Of power Tesla </a:t>
            </a:r>
            <a:r>
              <a:rPr lang="en-US" dirty="0"/>
              <a:t>subsequently demonstrated </a:t>
            </a:r>
            <a:endParaRPr lang="en-US" dirty="0" smtClean="0"/>
          </a:p>
          <a:p>
            <a:r>
              <a:rPr lang="en-US" dirty="0" smtClean="0"/>
              <a:t>alternating </a:t>
            </a:r>
            <a:r>
              <a:rPr lang="en-US" dirty="0"/>
              <a:t>current electricity </a:t>
            </a:r>
            <a:r>
              <a:rPr lang="en-US" dirty="0" smtClean="0"/>
              <a:t>in </a:t>
            </a:r>
            <a:r>
              <a:rPr lang="en-US" dirty="0"/>
              <a:t>1893</a:t>
            </a:r>
            <a:r>
              <a:rPr lang="en-US" dirty="0" smtClean="0"/>
              <a:t>.Tesla  </a:t>
            </a:r>
            <a:r>
              <a:rPr lang="en-US" dirty="0"/>
              <a:t>discovered  the  rotating  magnetic  field  and </a:t>
            </a:r>
            <a:r>
              <a:rPr lang="en-US" dirty="0" smtClean="0"/>
              <a:t>created  </a:t>
            </a:r>
            <a:r>
              <a:rPr lang="en-US" dirty="0"/>
              <a:t>the  alternating  current  </a:t>
            </a:r>
            <a:endParaRPr lang="en-US" dirty="0" smtClean="0"/>
          </a:p>
          <a:p>
            <a:r>
              <a:rPr lang="en-US" dirty="0" smtClean="0"/>
              <a:t>electrical  system Alternating </a:t>
            </a:r>
            <a:r>
              <a:rPr lang="en-US" dirty="0"/>
              <a:t>Current – Used world </a:t>
            </a:r>
            <a:endParaRPr lang="en-US" dirty="0" smtClean="0"/>
          </a:p>
          <a:p>
            <a:r>
              <a:rPr lang="en-US" dirty="0" smtClean="0"/>
              <a:t>wide </a:t>
            </a:r>
            <a:r>
              <a:rPr lang="en-US" dirty="0"/>
              <a:t>today </a:t>
            </a:r>
            <a:r>
              <a:rPr lang="en-US" dirty="0" smtClean="0"/>
              <a:t> Europe 240 volts,  USA 110 volts system.</a:t>
            </a:r>
            <a:endParaRPr lang="en-US" dirty="0"/>
          </a:p>
        </p:txBody>
      </p:sp>
      <p:sp>
        <p:nvSpPr>
          <p:cNvPr id="17" name="Rectangle 16"/>
          <p:cNvSpPr/>
          <p:nvPr/>
        </p:nvSpPr>
        <p:spPr>
          <a:xfrm>
            <a:off x="7153136" y="5949024"/>
            <a:ext cx="1362385" cy="369332"/>
          </a:xfrm>
          <a:prstGeom prst="rect">
            <a:avLst/>
          </a:prstGeom>
        </p:spPr>
        <p:txBody>
          <a:bodyPr wrap="none">
            <a:spAutoFit/>
          </a:bodyPr>
          <a:lstStyle/>
          <a:p>
            <a:r>
              <a:rPr lang="en-US" dirty="0"/>
              <a:t>Nikola  Tesla </a:t>
            </a:r>
          </a:p>
        </p:txBody>
      </p:sp>
      <p:pic>
        <p:nvPicPr>
          <p:cNvPr id="18" name="Picture 17" descr="Screen Shot 2022-09-24 at 11.51.0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3675" y="1987445"/>
            <a:ext cx="3694862" cy="1330510"/>
          </a:xfrm>
          <a:prstGeom prst="rect">
            <a:avLst/>
          </a:prstGeom>
        </p:spPr>
      </p:pic>
      <p:pic>
        <p:nvPicPr>
          <p:cNvPr id="19" name="Picture 18" descr="Screen Shot 2022-09-24 at 11.53.0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2360" y="572893"/>
            <a:ext cx="1618264" cy="1274853"/>
          </a:xfrm>
          <a:prstGeom prst="rect">
            <a:avLst/>
          </a:prstGeom>
        </p:spPr>
      </p:pic>
      <p:pic>
        <p:nvPicPr>
          <p:cNvPr id="20" name="Picture 19" descr="Screen Shot 2022-09-24 at 11.55.3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320" y="3153375"/>
            <a:ext cx="1850113" cy="1425497"/>
          </a:xfrm>
          <a:prstGeom prst="rect">
            <a:avLst/>
          </a:prstGeom>
        </p:spPr>
      </p:pic>
      <p:pic>
        <p:nvPicPr>
          <p:cNvPr id="21" name="Picture 20" descr="Screen Shot 2022-09-24 at 11.59.28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5510" y="4096056"/>
            <a:ext cx="3573699" cy="2222300"/>
          </a:xfrm>
          <a:prstGeom prst="rect">
            <a:avLst/>
          </a:prstGeom>
        </p:spPr>
      </p:pic>
    </p:spTree>
    <p:extLst>
      <p:ext uri="{BB962C8B-B14F-4D97-AF65-F5344CB8AC3E}">
        <p14:creationId xmlns:p14="http://schemas.microsoft.com/office/powerpoint/2010/main" val="62209960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6921" y="-268352"/>
            <a:ext cx="7772400" cy="1470025"/>
          </a:xfrm>
        </p:spPr>
        <p:txBody>
          <a:bodyPr/>
          <a:lstStyle/>
          <a:p>
            <a:r>
              <a:rPr lang="en-US" dirty="0">
                <a:solidFill>
                  <a:schemeClr val="accent2">
                    <a:lumMod val="50000"/>
                  </a:schemeClr>
                </a:solidFill>
              </a:rPr>
              <a:t>A History of Communication</a:t>
            </a:r>
          </a:p>
        </p:txBody>
      </p:sp>
      <p:sp>
        <p:nvSpPr>
          <p:cNvPr id="6" name="TextBox 5"/>
          <p:cNvSpPr txBox="1"/>
          <p:nvPr/>
        </p:nvSpPr>
        <p:spPr>
          <a:xfrm>
            <a:off x="590142" y="6606257"/>
            <a:ext cx="8300482" cy="276999"/>
          </a:xfrm>
          <a:prstGeom prst="rect">
            <a:avLst/>
          </a:prstGeom>
          <a:noFill/>
        </p:spPr>
        <p:txBody>
          <a:bodyPr wrap="square" rtlCol="0">
            <a:spAutoFit/>
          </a:bodyPr>
          <a:lstStyle/>
          <a:p>
            <a:r>
              <a:rPr lang="en-US" sz="1200" dirty="0"/>
              <a:t>Peter J Faulks                                                                               A History of Communication                                             Slide  </a:t>
            </a:r>
            <a:fld id="{47031F9E-EB52-5E46-9EEE-971B1AD98276}" type="slidenum">
              <a:rPr lang="en-US" sz="1200" smtClean="0"/>
              <a:t>30</a:t>
            </a:fld>
            <a:endParaRPr lang="en-US" sz="1200" dirty="0"/>
          </a:p>
        </p:txBody>
      </p:sp>
      <p:sp>
        <p:nvSpPr>
          <p:cNvPr id="7" name="Action Button: Forward or Next 6">
            <a:hlinkClick r:id="" action="ppaction://hlinkshowjump?jump=nextslide" highlightClick="1"/>
          </p:cNvPr>
          <p:cNvSpPr/>
          <p:nvPr/>
        </p:nvSpPr>
        <p:spPr>
          <a:xfrm>
            <a:off x="8492918" y="6439497"/>
            <a:ext cx="465619" cy="333520"/>
          </a:xfrm>
          <a:prstGeom prst="actionButtonForwardNex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 name="Rectangle 8"/>
          <p:cNvSpPr>
            <a:spLocks noChangeArrowheads="1"/>
          </p:cNvSpPr>
          <p:nvPr/>
        </p:nvSpPr>
        <p:spPr bwMode="auto">
          <a:xfrm>
            <a:off x="590141" y="1432374"/>
            <a:ext cx="820852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en-US" kern="1200" dirty="0" smtClean="0">
                <a:cs typeface="Sassoon Infant Rg" charset="0"/>
              </a:rPr>
              <a:t>You can now use a hand held device that can record sound, take amazing  images, record video and send it instantly around the world. You can communicate with anyone (with another phone) anywhere in the world at any time!</a:t>
            </a:r>
            <a:endParaRPr lang="en-GB" kern="1200" dirty="0">
              <a:cs typeface="Sassoon Infant Rg" charset="0"/>
            </a:endParaRPr>
          </a:p>
        </p:txBody>
      </p:sp>
      <p:sp>
        <p:nvSpPr>
          <p:cNvPr id="3" name="TextBox 2"/>
          <p:cNvSpPr txBox="1"/>
          <p:nvPr/>
        </p:nvSpPr>
        <p:spPr>
          <a:xfrm>
            <a:off x="590141" y="786043"/>
            <a:ext cx="7182259" cy="646331"/>
          </a:xfrm>
          <a:prstGeom prst="rect">
            <a:avLst/>
          </a:prstGeom>
          <a:noFill/>
        </p:spPr>
        <p:txBody>
          <a:bodyPr wrap="square" rtlCol="0">
            <a:spAutoFit/>
          </a:bodyPr>
          <a:lstStyle/>
          <a:p>
            <a:r>
              <a:rPr lang="en-US" sz="3600" dirty="0" smtClean="0">
                <a:solidFill>
                  <a:srgbClr val="632523"/>
                </a:solidFill>
              </a:rPr>
              <a:t>What next in the 21</a:t>
            </a:r>
            <a:r>
              <a:rPr lang="en-US" sz="3600" baseline="30000" dirty="0" smtClean="0">
                <a:solidFill>
                  <a:srgbClr val="632523"/>
                </a:solidFill>
              </a:rPr>
              <a:t>st</a:t>
            </a:r>
            <a:r>
              <a:rPr lang="en-US" sz="3600" dirty="0" smtClean="0">
                <a:solidFill>
                  <a:srgbClr val="632523"/>
                </a:solidFill>
              </a:rPr>
              <a:t> Century?</a:t>
            </a:r>
            <a:endParaRPr lang="en-US" sz="3600" dirty="0">
              <a:solidFill>
                <a:srgbClr val="632523"/>
              </a:solidFill>
            </a:endParaRPr>
          </a:p>
        </p:txBody>
      </p:sp>
      <p:pic>
        <p:nvPicPr>
          <p:cNvPr id="11" name="Picture 10" descr="A picture containing text, electronics, display, computer&#10;&#10;Description automatically generated">
            <a:extLst>
              <a:ext uri="{FF2B5EF4-FFF2-40B4-BE49-F238E27FC236}">
                <a16:creationId xmlns:a16="http://schemas.microsoft.com/office/drawing/2014/main" xmlns="" id="{3F392990-C78C-3376-98B3-DE3F8B742C1D}"/>
              </a:ext>
            </a:extLst>
          </p:cNvPr>
          <p:cNvPicPr>
            <a:picLocks noChangeAspect="1"/>
          </p:cNvPicPr>
          <p:nvPr/>
        </p:nvPicPr>
        <p:blipFill>
          <a:blip r:embed="rId2"/>
          <a:stretch>
            <a:fillRect/>
          </a:stretch>
        </p:blipFill>
        <p:spPr>
          <a:xfrm>
            <a:off x="183262" y="2987664"/>
            <a:ext cx="3289300" cy="2184400"/>
          </a:xfrm>
          <a:prstGeom prst="rect">
            <a:avLst/>
          </a:prstGeom>
        </p:spPr>
      </p:pic>
      <p:sp>
        <p:nvSpPr>
          <p:cNvPr id="4" name="TextBox 3"/>
          <p:cNvSpPr txBox="1"/>
          <p:nvPr/>
        </p:nvSpPr>
        <p:spPr>
          <a:xfrm>
            <a:off x="1430243" y="5433402"/>
            <a:ext cx="6543040" cy="923330"/>
          </a:xfrm>
          <a:prstGeom prst="rect">
            <a:avLst/>
          </a:prstGeom>
          <a:noFill/>
        </p:spPr>
        <p:txBody>
          <a:bodyPr wrap="none" rtlCol="0">
            <a:spAutoFit/>
          </a:bodyPr>
          <a:lstStyle/>
          <a:p>
            <a:r>
              <a:rPr lang="en-US" sz="3600" dirty="0" smtClean="0"/>
              <a:t>The End or is it just the beginning</a:t>
            </a:r>
            <a:r>
              <a:rPr lang="en-US" dirty="0" smtClean="0"/>
              <a:t>?</a:t>
            </a:r>
          </a:p>
          <a:p>
            <a:endParaRPr lang="en-US" dirty="0"/>
          </a:p>
        </p:txBody>
      </p:sp>
      <p:pic>
        <p:nvPicPr>
          <p:cNvPr id="10" name="Picture 9" descr="Screen Shot 2022-10-03 at 8.32.1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8692" y="2309202"/>
            <a:ext cx="3429000" cy="3124200"/>
          </a:xfrm>
          <a:prstGeom prst="rect">
            <a:avLst/>
          </a:prstGeom>
        </p:spPr>
      </p:pic>
      <p:pic>
        <p:nvPicPr>
          <p:cNvPr id="12" name="Picture 11" descr="Screen Shot 2022-10-03 at 8.30.59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5606" y="2355704"/>
            <a:ext cx="1808123" cy="2862862"/>
          </a:xfrm>
          <a:prstGeom prst="rect">
            <a:avLst/>
          </a:prstGeom>
        </p:spPr>
      </p:pic>
    </p:spTree>
    <p:extLst>
      <p:ext uri="{BB962C8B-B14F-4D97-AF65-F5344CB8AC3E}">
        <p14:creationId xmlns:p14="http://schemas.microsoft.com/office/powerpoint/2010/main" val="16205479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2982" y="-251808"/>
            <a:ext cx="9091018" cy="1470025"/>
          </a:xfrm>
        </p:spPr>
        <p:txBody>
          <a:bodyPr/>
          <a:lstStyle/>
          <a:p>
            <a:r>
              <a:rPr lang="en-US" dirty="0">
                <a:solidFill>
                  <a:schemeClr val="accent2">
                    <a:lumMod val="50000"/>
                  </a:schemeClr>
                </a:solidFill>
              </a:rPr>
              <a:t>A History of </a:t>
            </a:r>
            <a:r>
              <a:rPr lang="en-US" dirty="0" smtClean="0">
                <a:solidFill>
                  <a:schemeClr val="accent2">
                    <a:lumMod val="50000"/>
                  </a:schemeClr>
                </a:solidFill>
              </a:rPr>
              <a:t>Communication</a:t>
            </a:r>
            <a:endParaRPr lang="en-US" dirty="0">
              <a:solidFill>
                <a:schemeClr val="accent2">
                  <a:lumMod val="50000"/>
                </a:schemeClr>
              </a:solidFill>
            </a:endParaRPr>
          </a:p>
        </p:txBody>
      </p:sp>
      <p:sp>
        <p:nvSpPr>
          <p:cNvPr id="6" name="TextBox 5"/>
          <p:cNvSpPr txBox="1"/>
          <p:nvPr/>
        </p:nvSpPr>
        <p:spPr>
          <a:xfrm>
            <a:off x="590142" y="6606257"/>
            <a:ext cx="8300482" cy="276999"/>
          </a:xfrm>
          <a:prstGeom prst="rect">
            <a:avLst/>
          </a:prstGeom>
          <a:noFill/>
        </p:spPr>
        <p:txBody>
          <a:bodyPr wrap="square" rtlCol="0">
            <a:spAutoFit/>
          </a:bodyPr>
          <a:lstStyle/>
          <a:p>
            <a:r>
              <a:rPr lang="en-US" sz="1200" dirty="0"/>
              <a:t>Peter J Faulks                                                                               A History of Communication                                             Slide  </a:t>
            </a:r>
            <a:fld id="{47031F9E-EB52-5E46-9EEE-971B1AD98276}" type="slidenum">
              <a:rPr lang="en-US" sz="1200" smtClean="0"/>
              <a:t>4</a:t>
            </a:fld>
            <a:endParaRPr lang="en-US" sz="1200" dirty="0"/>
          </a:p>
        </p:txBody>
      </p:sp>
      <p:sp>
        <p:nvSpPr>
          <p:cNvPr id="7" name="Action Button: Forward or Next 6">
            <a:hlinkClick r:id="" action="ppaction://hlinkshowjump?jump=nextslide" highlightClick="1"/>
          </p:cNvPr>
          <p:cNvSpPr/>
          <p:nvPr/>
        </p:nvSpPr>
        <p:spPr>
          <a:xfrm>
            <a:off x="8492918" y="6439497"/>
            <a:ext cx="465619" cy="333520"/>
          </a:xfrm>
          <a:prstGeom prst="actionButtonForwardNex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B55FD98B-54DF-6075-478D-2A78E810972F}"/>
              </a:ext>
            </a:extLst>
          </p:cNvPr>
          <p:cNvSpPr txBox="1"/>
          <p:nvPr/>
        </p:nvSpPr>
        <p:spPr>
          <a:xfrm>
            <a:off x="211858" y="756737"/>
            <a:ext cx="2719427" cy="369332"/>
          </a:xfrm>
          <a:prstGeom prst="rect">
            <a:avLst/>
          </a:prstGeom>
          <a:noFill/>
        </p:spPr>
        <p:txBody>
          <a:bodyPr wrap="none" rtlCol="0">
            <a:spAutoFit/>
          </a:bodyPr>
          <a:lstStyle/>
          <a:p>
            <a:r>
              <a:rPr lang="en-US" dirty="0" smtClean="0"/>
              <a:t>3 million years ago  Speech</a:t>
            </a:r>
            <a:endParaRPr lang="en-US" dirty="0"/>
          </a:p>
        </p:txBody>
      </p:sp>
      <p:sp>
        <p:nvSpPr>
          <p:cNvPr id="9" name="TextBox 8">
            <a:extLst>
              <a:ext uri="{FF2B5EF4-FFF2-40B4-BE49-F238E27FC236}">
                <a16:creationId xmlns:a16="http://schemas.microsoft.com/office/drawing/2014/main" xmlns="" id="{0D2D2146-EE0C-60A7-53BF-6D04BD823142}"/>
              </a:ext>
            </a:extLst>
          </p:cNvPr>
          <p:cNvSpPr txBox="1"/>
          <p:nvPr/>
        </p:nvSpPr>
        <p:spPr>
          <a:xfrm>
            <a:off x="211858" y="1039766"/>
            <a:ext cx="3198311" cy="369332"/>
          </a:xfrm>
          <a:prstGeom prst="rect">
            <a:avLst/>
          </a:prstGeom>
          <a:noFill/>
        </p:spPr>
        <p:txBody>
          <a:bodyPr wrap="none" rtlCol="0">
            <a:spAutoFit/>
          </a:bodyPr>
          <a:lstStyle/>
          <a:p>
            <a:r>
              <a:rPr lang="en-US" dirty="0" smtClean="0"/>
              <a:t>2 Million years ago Hand </a:t>
            </a:r>
            <a:r>
              <a:rPr lang="en-US" dirty="0"/>
              <a:t>Signals</a:t>
            </a:r>
          </a:p>
        </p:txBody>
      </p:sp>
      <p:sp>
        <p:nvSpPr>
          <p:cNvPr id="10" name="TextBox 9">
            <a:extLst>
              <a:ext uri="{FF2B5EF4-FFF2-40B4-BE49-F238E27FC236}">
                <a16:creationId xmlns:a16="http://schemas.microsoft.com/office/drawing/2014/main" xmlns="" id="{3A6D40F1-1AAF-144D-BDF6-8E6956149E49}"/>
              </a:ext>
            </a:extLst>
          </p:cNvPr>
          <p:cNvSpPr txBox="1"/>
          <p:nvPr/>
        </p:nvSpPr>
        <p:spPr>
          <a:xfrm>
            <a:off x="211858" y="1322795"/>
            <a:ext cx="4079754" cy="369332"/>
          </a:xfrm>
          <a:prstGeom prst="rect">
            <a:avLst/>
          </a:prstGeom>
          <a:noFill/>
        </p:spPr>
        <p:txBody>
          <a:bodyPr wrap="square" rtlCol="0">
            <a:spAutoFit/>
          </a:bodyPr>
          <a:lstStyle/>
          <a:p>
            <a:r>
              <a:rPr lang="en-US" dirty="0" smtClean="0"/>
              <a:t>1 Million Years ago Fires </a:t>
            </a:r>
            <a:r>
              <a:rPr lang="en-US" dirty="0"/>
              <a:t>Smoke Signals</a:t>
            </a:r>
          </a:p>
        </p:txBody>
      </p:sp>
      <p:sp>
        <p:nvSpPr>
          <p:cNvPr id="11" name="TextBox 10">
            <a:extLst>
              <a:ext uri="{FF2B5EF4-FFF2-40B4-BE49-F238E27FC236}">
                <a16:creationId xmlns:a16="http://schemas.microsoft.com/office/drawing/2014/main" xmlns="" id="{9373335B-3B65-F81C-CAB6-DC1CBA06D8B8}"/>
              </a:ext>
            </a:extLst>
          </p:cNvPr>
          <p:cNvSpPr txBox="1"/>
          <p:nvPr/>
        </p:nvSpPr>
        <p:spPr>
          <a:xfrm>
            <a:off x="211858" y="1630482"/>
            <a:ext cx="2408795" cy="369332"/>
          </a:xfrm>
          <a:prstGeom prst="rect">
            <a:avLst/>
          </a:prstGeom>
          <a:noFill/>
        </p:spPr>
        <p:txBody>
          <a:bodyPr wrap="none" rtlCol="0">
            <a:spAutoFit/>
          </a:bodyPr>
          <a:lstStyle/>
          <a:p>
            <a:r>
              <a:rPr lang="en-US" dirty="0" smtClean="0"/>
              <a:t>200BC  Flags </a:t>
            </a:r>
            <a:r>
              <a:rPr lang="en-US" dirty="0"/>
              <a:t>land &amp; Sea</a:t>
            </a:r>
          </a:p>
        </p:txBody>
      </p:sp>
      <p:sp>
        <p:nvSpPr>
          <p:cNvPr id="12" name="TextBox 11">
            <a:extLst>
              <a:ext uri="{FF2B5EF4-FFF2-40B4-BE49-F238E27FC236}">
                <a16:creationId xmlns:a16="http://schemas.microsoft.com/office/drawing/2014/main" xmlns="" id="{85C5E522-B3E0-3B92-C1CA-C3FDA295B942}"/>
              </a:ext>
            </a:extLst>
          </p:cNvPr>
          <p:cNvSpPr txBox="1"/>
          <p:nvPr/>
        </p:nvSpPr>
        <p:spPr>
          <a:xfrm>
            <a:off x="211858" y="3580450"/>
            <a:ext cx="3390672" cy="369332"/>
          </a:xfrm>
          <a:prstGeom prst="rect">
            <a:avLst/>
          </a:prstGeom>
          <a:noFill/>
        </p:spPr>
        <p:txBody>
          <a:bodyPr wrap="none" rtlCol="0">
            <a:spAutoFit/>
          </a:bodyPr>
          <a:lstStyle/>
          <a:p>
            <a:r>
              <a:rPr lang="fi-FI" b="1" dirty="0" smtClean="0"/>
              <a:t>1877 on </a:t>
            </a:r>
            <a:r>
              <a:rPr lang="en-US" dirty="0" smtClean="0"/>
              <a:t>Heliograph </a:t>
            </a:r>
            <a:r>
              <a:rPr lang="en-US" dirty="0"/>
              <a:t>Mirrors Lights</a:t>
            </a:r>
          </a:p>
        </p:txBody>
      </p:sp>
      <p:sp>
        <p:nvSpPr>
          <p:cNvPr id="13" name="TextBox 12">
            <a:extLst>
              <a:ext uri="{FF2B5EF4-FFF2-40B4-BE49-F238E27FC236}">
                <a16:creationId xmlns:a16="http://schemas.microsoft.com/office/drawing/2014/main" xmlns="" id="{847AEE6F-E42F-1FD0-6C1F-5E51387E5F3B}"/>
              </a:ext>
            </a:extLst>
          </p:cNvPr>
          <p:cNvSpPr txBox="1"/>
          <p:nvPr/>
        </p:nvSpPr>
        <p:spPr>
          <a:xfrm>
            <a:off x="211858" y="3955498"/>
            <a:ext cx="3549995" cy="369332"/>
          </a:xfrm>
          <a:prstGeom prst="rect">
            <a:avLst/>
          </a:prstGeom>
          <a:noFill/>
        </p:spPr>
        <p:txBody>
          <a:bodyPr wrap="none" rtlCol="0">
            <a:spAutoFit/>
          </a:bodyPr>
          <a:lstStyle/>
          <a:p>
            <a:r>
              <a:rPr lang="en-US" b="1" dirty="0" smtClean="0"/>
              <a:t>1844</a:t>
            </a:r>
            <a:r>
              <a:rPr lang="en-US" dirty="0" smtClean="0"/>
              <a:t> </a:t>
            </a:r>
            <a:r>
              <a:rPr lang="en-US" b="1" dirty="0"/>
              <a:t>May </a:t>
            </a:r>
            <a:r>
              <a:rPr lang="en-US" b="1" dirty="0" smtClean="0"/>
              <a:t>24 Morse </a:t>
            </a:r>
            <a:r>
              <a:rPr lang="en-US" dirty="0" smtClean="0"/>
              <a:t>Code invented</a:t>
            </a:r>
            <a:endParaRPr lang="en-US" dirty="0"/>
          </a:p>
        </p:txBody>
      </p:sp>
      <p:sp>
        <p:nvSpPr>
          <p:cNvPr id="15" name="TextBox 14">
            <a:extLst>
              <a:ext uri="{FF2B5EF4-FFF2-40B4-BE49-F238E27FC236}">
                <a16:creationId xmlns:a16="http://schemas.microsoft.com/office/drawing/2014/main" xmlns="" id="{55A541A8-B1FD-1823-CC5E-8CC903965828}"/>
              </a:ext>
            </a:extLst>
          </p:cNvPr>
          <p:cNvSpPr txBox="1"/>
          <p:nvPr/>
        </p:nvSpPr>
        <p:spPr>
          <a:xfrm>
            <a:off x="211858" y="4349488"/>
            <a:ext cx="3881141" cy="369332"/>
          </a:xfrm>
          <a:prstGeom prst="rect">
            <a:avLst/>
          </a:prstGeom>
          <a:noFill/>
        </p:spPr>
        <p:txBody>
          <a:bodyPr wrap="none" rtlCol="0">
            <a:spAutoFit/>
          </a:bodyPr>
          <a:lstStyle/>
          <a:p>
            <a:r>
              <a:rPr lang="en-US" b="1" dirty="0"/>
              <a:t>March 1876</a:t>
            </a:r>
            <a:r>
              <a:rPr lang="en-US" dirty="0"/>
              <a:t>, </a:t>
            </a:r>
            <a:r>
              <a:rPr lang="en-US" dirty="0" smtClean="0"/>
              <a:t>Alexander Bell  Telephone</a:t>
            </a:r>
            <a:endParaRPr lang="en-US" dirty="0"/>
          </a:p>
        </p:txBody>
      </p:sp>
      <p:sp>
        <p:nvSpPr>
          <p:cNvPr id="8" name="Rectangle 7"/>
          <p:cNvSpPr/>
          <p:nvPr/>
        </p:nvSpPr>
        <p:spPr>
          <a:xfrm>
            <a:off x="211858" y="6201872"/>
            <a:ext cx="9097051" cy="369332"/>
          </a:xfrm>
          <a:prstGeom prst="rect">
            <a:avLst/>
          </a:prstGeom>
        </p:spPr>
        <p:txBody>
          <a:bodyPr wrap="square">
            <a:spAutoFit/>
          </a:bodyPr>
          <a:lstStyle/>
          <a:p>
            <a:r>
              <a:rPr lang="en-US" dirty="0"/>
              <a:t>1965 – </a:t>
            </a:r>
            <a:r>
              <a:rPr lang="en-US" dirty="0" err="1"/>
              <a:t>Chandros</a:t>
            </a:r>
            <a:r>
              <a:rPr lang="en-US" dirty="0"/>
              <a:t> </a:t>
            </a:r>
            <a:r>
              <a:rPr lang="en-US" dirty="0" err="1"/>
              <a:t>Rypinski</a:t>
            </a:r>
            <a:r>
              <a:rPr lang="en-US" dirty="0"/>
              <a:t>, Jr. patents the first multiple channel radio telephone </a:t>
            </a:r>
            <a:r>
              <a:rPr lang="en-US" dirty="0" smtClean="0"/>
              <a:t>system</a:t>
            </a:r>
            <a:endParaRPr lang="en-US" dirty="0"/>
          </a:p>
        </p:txBody>
      </p:sp>
      <p:sp>
        <p:nvSpPr>
          <p:cNvPr id="21" name="Rectangle 20"/>
          <p:cNvSpPr/>
          <p:nvPr/>
        </p:nvSpPr>
        <p:spPr>
          <a:xfrm>
            <a:off x="211858" y="1990003"/>
            <a:ext cx="7847901" cy="923330"/>
          </a:xfrm>
          <a:prstGeom prst="rect">
            <a:avLst/>
          </a:prstGeom>
        </p:spPr>
        <p:txBody>
          <a:bodyPr wrap="square">
            <a:spAutoFit/>
          </a:bodyPr>
          <a:lstStyle/>
          <a:p>
            <a:r>
              <a:rPr lang="en-US" dirty="0" smtClean="0"/>
              <a:t> Camera was </a:t>
            </a:r>
            <a:r>
              <a:rPr lang="en-US" dirty="0"/>
              <a:t>invented </a:t>
            </a:r>
            <a:r>
              <a:rPr lang="en-US" dirty="0" smtClean="0"/>
              <a:t>by </a:t>
            </a:r>
            <a:r>
              <a:rPr lang="en-US" dirty="0"/>
              <a:t>Frenchman Joseph </a:t>
            </a:r>
            <a:r>
              <a:rPr lang="en-US" dirty="0" err="1"/>
              <a:t>Nicéphore</a:t>
            </a:r>
            <a:r>
              <a:rPr lang="en-US" dirty="0"/>
              <a:t> </a:t>
            </a:r>
            <a:r>
              <a:rPr lang="en-US" dirty="0" err="1"/>
              <a:t>Niépce</a:t>
            </a:r>
            <a:r>
              <a:rPr lang="en-US" dirty="0" smtClean="0"/>
              <a:t>.</a:t>
            </a:r>
            <a:r>
              <a:rPr lang="en-US" dirty="0"/>
              <a:t> </a:t>
            </a:r>
            <a:endParaRPr lang="en-US" dirty="0" smtClean="0"/>
          </a:p>
          <a:p>
            <a:r>
              <a:rPr lang="en-US" dirty="0" smtClean="0"/>
              <a:t>Cameras invented </a:t>
            </a:r>
            <a:r>
              <a:rPr lang="en-US" dirty="0"/>
              <a:t>and marketed by </a:t>
            </a:r>
            <a:r>
              <a:rPr lang="en-US" b="1" dirty="0" smtClean="0"/>
              <a:t>George </a:t>
            </a:r>
            <a:r>
              <a:rPr lang="en-US" b="1" dirty="0"/>
              <a:t>Eastman</a:t>
            </a:r>
            <a:r>
              <a:rPr lang="en-US" dirty="0"/>
              <a:t> (1854–1932)</a:t>
            </a:r>
          </a:p>
          <a:p>
            <a:endParaRPr lang="en-US" dirty="0"/>
          </a:p>
        </p:txBody>
      </p:sp>
      <p:sp>
        <p:nvSpPr>
          <p:cNvPr id="22" name="Rectangle 21"/>
          <p:cNvSpPr/>
          <p:nvPr/>
        </p:nvSpPr>
        <p:spPr>
          <a:xfrm>
            <a:off x="211857" y="4718820"/>
            <a:ext cx="5620081" cy="646331"/>
          </a:xfrm>
          <a:prstGeom prst="rect">
            <a:avLst/>
          </a:prstGeom>
        </p:spPr>
        <p:txBody>
          <a:bodyPr wrap="square">
            <a:spAutoFit/>
          </a:bodyPr>
          <a:lstStyle/>
          <a:p>
            <a:r>
              <a:rPr lang="en-US" dirty="0"/>
              <a:t>1891 the Edison Company successfully </a:t>
            </a:r>
            <a:r>
              <a:rPr lang="en-US" dirty="0" smtClean="0"/>
              <a:t>  </a:t>
            </a:r>
          </a:p>
          <a:p>
            <a:r>
              <a:rPr lang="en-US" dirty="0"/>
              <a:t> </a:t>
            </a:r>
            <a:r>
              <a:rPr lang="en-US" dirty="0" smtClean="0"/>
              <a:t>               demonstrated </a:t>
            </a:r>
            <a:r>
              <a:rPr lang="en-US" dirty="0"/>
              <a:t>a prototype of the </a:t>
            </a:r>
            <a:r>
              <a:rPr lang="en-US" dirty="0" err="1"/>
              <a:t>Kinetoscope</a:t>
            </a:r>
            <a:endParaRPr lang="en-US" dirty="0"/>
          </a:p>
        </p:txBody>
      </p:sp>
      <p:sp>
        <p:nvSpPr>
          <p:cNvPr id="23" name="Rectangle 22"/>
          <p:cNvSpPr/>
          <p:nvPr/>
        </p:nvSpPr>
        <p:spPr>
          <a:xfrm>
            <a:off x="223317" y="2637762"/>
            <a:ext cx="6994222" cy="923330"/>
          </a:xfrm>
          <a:prstGeom prst="rect">
            <a:avLst/>
          </a:prstGeom>
        </p:spPr>
        <p:txBody>
          <a:bodyPr wrap="none">
            <a:spAutoFit/>
          </a:bodyPr>
          <a:lstStyle/>
          <a:p>
            <a:r>
              <a:rPr lang="en-US" dirty="0" smtClean="0"/>
              <a:t>1822 Computers </a:t>
            </a:r>
            <a:r>
              <a:rPr lang="en-US" dirty="0"/>
              <a:t>Charles Babbage </a:t>
            </a:r>
            <a:r>
              <a:rPr lang="en-US" dirty="0" smtClean="0"/>
              <a:t>invents a computer, but computers </a:t>
            </a:r>
          </a:p>
          <a:p>
            <a:r>
              <a:rPr lang="en-US" dirty="0" smtClean="0"/>
              <a:t>were was </a:t>
            </a:r>
            <a:r>
              <a:rPr lang="en-US" dirty="0"/>
              <a:t>not </a:t>
            </a:r>
            <a:r>
              <a:rPr lang="en-US" dirty="0" smtClean="0"/>
              <a:t>built </a:t>
            </a:r>
            <a:r>
              <a:rPr lang="en-US" dirty="0"/>
              <a:t>until </a:t>
            </a:r>
            <a:r>
              <a:rPr lang="en-US" dirty="0" smtClean="0"/>
              <a:t>1940’s Alan </a:t>
            </a:r>
            <a:r>
              <a:rPr lang="en-US" dirty="0"/>
              <a:t>Turing invented computer science. </a:t>
            </a:r>
            <a:endParaRPr lang="en-US" dirty="0" smtClean="0"/>
          </a:p>
          <a:p>
            <a:r>
              <a:rPr lang="en-US" dirty="0" smtClean="0"/>
              <a:t>Domestic computers 1990’s Apple  &amp; Windows appeared 1991 onwards</a:t>
            </a:r>
            <a:endParaRPr lang="en-US" dirty="0"/>
          </a:p>
        </p:txBody>
      </p:sp>
      <p:pic>
        <p:nvPicPr>
          <p:cNvPr id="29" name="Picture 28" descr="Screen Shot 2022-09-24 at 12.31.2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1847" y="4108883"/>
            <a:ext cx="2489200" cy="1625600"/>
          </a:xfrm>
          <a:prstGeom prst="rect">
            <a:avLst/>
          </a:prstGeom>
        </p:spPr>
      </p:pic>
      <p:pic>
        <p:nvPicPr>
          <p:cNvPr id="30" name="Picture 29" descr="Screen Shot 2022-09-24 at 12.32.4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474" y="5313300"/>
            <a:ext cx="1349425" cy="893538"/>
          </a:xfrm>
          <a:prstGeom prst="rect">
            <a:avLst/>
          </a:prstGeom>
        </p:spPr>
      </p:pic>
      <p:sp>
        <p:nvSpPr>
          <p:cNvPr id="16" name="TextBox 15">
            <a:extLst>
              <a:ext uri="{FF2B5EF4-FFF2-40B4-BE49-F238E27FC236}">
                <a16:creationId xmlns:a16="http://schemas.microsoft.com/office/drawing/2014/main" xmlns="" id="{90DB528A-7F02-AB1D-E3C0-72E6F73CD72B}"/>
              </a:ext>
            </a:extLst>
          </p:cNvPr>
          <p:cNvSpPr txBox="1"/>
          <p:nvPr/>
        </p:nvSpPr>
        <p:spPr>
          <a:xfrm>
            <a:off x="1580697" y="5832540"/>
            <a:ext cx="6776214" cy="369332"/>
          </a:xfrm>
          <a:prstGeom prst="rect">
            <a:avLst/>
          </a:prstGeom>
          <a:solidFill>
            <a:srgbClr val="FFFF00"/>
          </a:solidFill>
        </p:spPr>
        <p:txBody>
          <a:bodyPr wrap="none" rtlCol="0">
            <a:spAutoFit/>
          </a:bodyPr>
          <a:lstStyle/>
          <a:p>
            <a:r>
              <a:rPr lang="en-US" dirty="0" smtClean="0"/>
              <a:t>1941 on  Mobile Communication established using short wave wireless</a:t>
            </a:r>
            <a:endParaRPr lang="en-US" dirty="0"/>
          </a:p>
        </p:txBody>
      </p:sp>
      <p:sp>
        <p:nvSpPr>
          <p:cNvPr id="14" name="TextBox 13">
            <a:extLst>
              <a:ext uri="{FF2B5EF4-FFF2-40B4-BE49-F238E27FC236}">
                <a16:creationId xmlns:a16="http://schemas.microsoft.com/office/drawing/2014/main" xmlns="" id="{C66305C1-CC54-BFBD-D210-3914AF404794}"/>
              </a:ext>
            </a:extLst>
          </p:cNvPr>
          <p:cNvSpPr txBox="1"/>
          <p:nvPr/>
        </p:nvSpPr>
        <p:spPr>
          <a:xfrm>
            <a:off x="3054621" y="5369636"/>
            <a:ext cx="3458474" cy="369332"/>
          </a:xfrm>
          <a:prstGeom prst="rect">
            <a:avLst/>
          </a:prstGeom>
          <a:solidFill>
            <a:schemeClr val="accent2">
              <a:lumMod val="20000"/>
              <a:lumOff val="80000"/>
            </a:schemeClr>
          </a:solidFill>
        </p:spPr>
        <p:txBody>
          <a:bodyPr wrap="none" rtlCol="0">
            <a:spAutoFit/>
          </a:bodyPr>
          <a:lstStyle/>
          <a:p>
            <a:r>
              <a:rPr lang="it-IT" b="1" dirty="0"/>
              <a:t>1895</a:t>
            </a:r>
            <a:r>
              <a:rPr lang="it-IT" dirty="0"/>
              <a:t>, Guglielmo </a:t>
            </a:r>
            <a:r>
              <a:rPr lang="it-IT" dirty="0" smtClean="0"/>
              <a:t>Marconi  </a:t>
            </a:r>
            <a:r>
              <a:rPr lang="en-US" dirty="0" smtClean="0"/>
              <a:t>Wireless</a:t>
            </a:r>
            <a:endParaRPr lang="en-US" dirty="0"/>
          </a:p>
        </p:txBody>
      </p:sp>
      <p:pic>
        <p:nvPicPr>
          <p:cNvPr id="31" name="Picture 30" descr="Screen Shot 2022-09-24 at 12.35.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8568" y="3629765"/>
            <a:ext cx="1630580" cy="1246363"/>
          </a:xfrm>
          <a:prstGeom prst="rect">
            <a:avLst/>
          </a:prstGeom>
        </p:spPr>
      </p:pic>
      <p:pic>
        <p:nvPicPr>
          <p:cNvPr id="28" name="Picture 27" descr="Screen Shot 2022-09-24 at 12.30.43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9023" y="4244341"/>
            <a:ext cx="832824" cy="1120810"/>
          </a:xfrm>
          <a:prstGeom prst="rect">
            <a:avLst/>
          </a:prstGeom>
        </p:spPr>
      </p:pic>
      <p:pic>
        <p:nvPicPr>
          <p:cNvPr id="32" name="Picture 31" descr="Screen Shot 2022-09-24 at 12.36.58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70600" y="875120"/>
            <a:ext cx="1128548" cy="1067955"/>
          </a:xfrm>
          <a:prstGeom prst="rect">
            <a:avLst/>
          </a:prstGeom>
        </p:spPr>
      </p:pic>
      <p:pic>
        <p:nvPicPr>
          <p:cNvPr id="33" name="Picture 32" descr="Screen Shot 2022-09-24 at 12.37.40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48248" y="948662"/>
            <a:ext cx="2362200" cy="1689100"/>
          </a:xfrm>
          <a:prstGeom prst="rect">
            <a:avLst/>
          </a:prstGeom>
        </p:spPr>
      </p:pic>
      <p:pic>
        <p:nvPicPr>
          <p:cNvPr id="34" name="Picture 33" descr="Screen Shot 2022-09-24 at 12.39.13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78228" y="2712103"/>
            <a:ext cx="1163062" cy="1286995"/>
          </a:xfrm>
          <a:prstGeom prst="rect">
            <a:avLst/>
          </a:prstGeom>
        </p:spPr>
      </p:pic>
      <p:cxnSp>
        <p:nvCxnSpPr>
          <p:cNvPr id="36" name="Straight Arrow Connector 35"/>
          <p:cNvCxnSpPr/>
          <p:nvPr/>
        </p:nvCxnSpPr>
        <p:spPr>
          <a:xfrm flipV="1">
            <a:off x="4006857" y="3999098"/>
            <a:ext cx="284755" cy="590996"/>
          </a:xfrm>
          <a:prstGeom prst="straightConnector1">
            <a:avLst/>
          </a:prstGeom>
          <a:ln w="2857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V="1">
            <a:off x="3902785" y="1822772"/>
            <a:ext cx="777653" cy="240605"/>
          </a:xfrm>
          <a:prstGeom prst="straightConnector1">
            <a:avLst/>
          </a:prstGeom>
          <a:ln w="2857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V="1">
            <a:off x="6420321" y="2194465"/>
            <a:ext cx="777653" cy="240605"/>
          </a:xfrm>
          <a:prstGeom prst="straightConnector1">
            <a:avLst/>
          </a:prstGeom>
          <a:ln w="2857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6805984" y="2913333"/>
            <a:ext cx="770628" cy="329191"/>
          </a:xfrm>
          <a:prstGeom prst="straightConnector1">
            <a:avLst/>
          </a:prstGeom>
          <a:ln w="2857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V="1">
            <a:off x="4821495" y="4836496"/>
            <a:ext cx="777653" cy="240605"/>
          </a:xfrm>
          <a:prstGeom prst="straightConnector1">
            <a:avLst/>
          </a:prstGeom>
          <a:ln w="2857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H="1" flipV="1">
            <a:off x="1580697" y="5511058"/>
            <a:ext cx="651129" cy="377058"/>
          </a:xfrm>
          <a:prstGeom prst="straightConnector1">
            <a:avLst/>
          </a:prstGeom>
          <a:ln w="2857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V="1">
            <a:off x="6417157" y="5390755"/>
            <a:ext cx="777653" cy="240605"/>
          </a:xfrm>
          <a:prstGeom prst="straightConnector1">
            <a:avLst/>
          </a:prstGeom>
          <a:ln w="2857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3398649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6921" y="-268352"/>
            <a:ext cx="7772400" cy="1470025"/>
          </a:xfrm>
        </p:spPr>
        <p:txBody>
          <a:bodyPr/>
          <a:lstStyle/>
          <a:p>
            <a:r>
              <a:rPr lang="en-US" dirty="0">
                <a:solidFill>
                  <a:schemeClr val="accent2">
                    <a:lumMod val="50000"/>
                  </a:schemeClr>
                </a:solidFill>
              </a:rPr>
              <a:t>A History of Communication</a:t>
            </a:r>
          </a:p>
        </p:txBody>
      </p:sp>
      <p:sp>
        <p:nvSpPr>
          <p:cNvPr id="6" name="TextBox 5"/>
          <p:cNvSpPr txBox="1"/>
          <p:nvPr/>
        </p:nvSpPr>
        <p:spPr>
          <a:xfrm>
            <a:off x="590142" y="6606257"/>
            <a:ext cx="8300482" cy="276999"/>
          </a:xfrm>
          <a:prstGeom prst="rect">
            <a:avLst/>
          </a:prstGeom>
          <a:noFill/>
        </p:spPr>
        <p:txBody>
          <a:bodyPr wrap="square" rtlCol="0">
            <a:spAutoFit/>
          </a:bodyPr>
          <a:lstStyle/>
          <a:p>
            <a:r>
              <a:rPr lang="en-US" sz="1200" dirty="0"/>
              <a:t>Peter J Faulks                                                                               A History of Communication                                             Slide  </a:t>
            </a:r>
            <a:fld id="{47031F9E-EB52-5E46-9EEE-971B1AD98276}" type="slidenum">
              <a:rPr lang="en-US" sz="1200" smtClean="0"/>
              <a:t>5</a:t>
            </a:fld>
            <a:endParaRPr lang="en-US" sz="1200" dirty="0"/>
          </a:p>
        </p:txBody>
      </p:sp>
      <p:sp>
        <p:nvSpPr>
          <p:cNvPr id="7" name="Action Button: Forward or Next 6">
            <a:hlinkClick r:id="" action="ppaction://hlinkshowjump?jump=nextslide" highlightClick="1"/>
          </p:cNvPr>
          <p:cNvSpPr/>
          <p:nvPr/>
        </p:nvSpPr>
        <p:spPr>
          <a:xfrm>
            <a:off x="8492918" y="6439497"/>
            <a:ext cx="465619" cy="333520"/>
          </a:xfrm>
          <a:prstGeom prst="actionButtonForwardNex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 name="Subtitle 7"/>
          <p:cNvSpPr>
            <a:spLocks noGrp="1"/>
          </p:cNvSpPr>
          <p:nvPr>
            <p:ph type="subTitle" idx="1"/>
          </p:nvPr>
        </p:nvSpPr>
        <p:spPr>
          <a:xfrm>
            <a:off x="248772" y="999971"/>
            <a:ext cx="8445147" cy="1752600"/>
          </a:xfrm>
        </p:spPr>
        <p:txBody>
          <a:bodyPr>
            <a:normAutofit fontScale="70000" lnSpcReduction="20000"/>
          </a:bodyPr>
          <a:lstStyle/>
          <a:p>
            <a:r>
              <a:rPr lang="en-US" dirty="0">
                <a:solidFill>
                  <a:srgbClr val="632523"/>
                </a:solidFill>
              </a:rPr>
              <a:t>When humans began to talk around 500,000 BCE communication began.</a:t>
            </a:r>
          </a:p>
          <a:p>
            <a:r>
              <a:rPr lang="en-US" dirty="0">
                <a:solidFill>
                  <a:srgbClr val="632523"/>
                </a:solidFill>
              </a:rPr>
              <a:t>symbols and images were being used to portray information and languages developed. However this was short distance communication we had to be in earshot of our friends, so hand signals developed which could be seen from a distance various developments occurred</a:t>
            </a:r>
          </a:p>
        </p:txBody>
      </p:sp>
      <p:pic>
        <p:nvPicPr>
          <p:cNvPr id="3" name="Picture 2" descr="Indian smok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693" y="2648889"/>
            <a:ext cx="2406890" cy="1814425"/>
          </a:xfrm>
          <a:prstGeom prst="rect">
            <a:avLst/>
          </a:prstGeom>
        </p:spPr>
      </p:pic>
      <p:pic>
        <p:nvPicPr>
          <p:cNvPr id="4" name="Picture 3" descr="Indian jok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1031" y="2512151"/>
            <a:ext cx="3835592" cy="3817107"/>
          </a:xfrm>
          <a:prstGeom prst="rect">
            <a:avLst/>
          </a:prstGeom>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4991" y="2780077"/>
            <a:ext cx="1457009" cy="1624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a:spLocks noChangeArrowheads="1"/>
          </p:cNvSpPr>
          <p:nvPr/>
        </p:nvSpPr>
        <p:spPr bwMode="auto">
          <a:xfrm>
            <a:off x="211474" y="4607139"/>
            <a:ext cx="4829557" cy="2084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p>
            <a:pPr eaLnBrk="1" hangingPunct="1"/>
            <a:r>
              <a:rPr lang="en-US" kern="1200" dirty="0">
                <a:cs typeface="Sassoon Infant Rg" charset="0"/>
              </a:rPr>
              <a:t>Smoke signals were used by many cultures including </a:t>
            </a:r>
            <a:r>
              <a:rPr lang="en-US" kern="1200" dirty="0" smtClean="0">
                <a:cs typeface="Sassoon Infant Rg" charset="0"/>
              </a:rPr>
              <a:t>the </a:t>
            </a:r>
            <a:r>
              <a:rPr lang="en-US" kern="1200" dirty="0">
                <a:cs typeface="Sassoon Infant Rg" charset="0"/>
              </a:rPr>
              <a:t>Native Americans a very long time ago.  It is </a:t>
            </a:r>
            <a:r>
              <a:rPr lang="en-US" kern="1200" dirty="0" smtClean="0">
                <a:cs typeface="Sassoon Infant Rg" charset="0"/>
              </a:rPr>
              <a:t>one </a:t>
            </a:r>
            <a:r>
              <a:rPr lang="en-US" kern="1200" dirty="0">
                <a:cs typeface="Sassoon Infant Rg" charset="0"/>
              </a:rPr>
              <a:t>of the oldest forms of visual, long distance communication. Messages of warning, help and important news were sent in messages using smoke signals</a:t>
            </a:r>
            <a:r>
              <a:rPr lang="en-US" kern="1200" dirty="0" smtClean="0">
                <a:cs typeface="Sassoon Infant Rg" charset="0"/>
              </a:rPr>
              <a:t>.</a:t>
            </a:r>
            <a:endParaRPr lang="en-US" dirty="0">
              <a:cs typeface="Sassoon Infant Rg" charset="0"/>
            </a:endParaRPr>
          </a:p>
          <a:p>
            <a:pPr eaLnBrk="1" hangingPunct="1"/>
            <a:r>
              <a:rPr lang="en-US" kern="1200" dirty="0" smtClean="0">
                <a:solidFill>
                  <a:srgbClr val="FF0000"/>
                </a:solidFill>
                <a:cs typeface="Sassoon Infant Rg" charset="0"/>
              </a:rPr>
              <a:t>Usually a call for help was a beacon fire on a hill </a:t>
            </a:r>
            <a:endParaRPr lang="en-GB" kern="1200" dirty="0">
              <a:solidFill>
                <a:srgbClr val="FF0000"/>
              </a:solidFill>
              <a:cs typeface="Sassoon Infant Rg" charset="0"/>
            </a:endParaRPr>
          </a:p>
        </p:txBody>
      </p:sp>
    </p:spTree>
    <p:extLst>
      <p:ext uri="{BB962C8B-B14F-4D97-AF65-F5344CB8AC3E}">
        <p14:creationId xmlns:p14="http://schemas.microsoft.com/office/powerpoint/2010/main" val="271161662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6921" y="-268352"/>
            <a:ext cx="7772400" cy="1470025"/>
          </a:xfrm>
        </p:spPr>
        <p:txBody>
          <a:bodyPr/>
          <a:lstStyle/>
          <a:p>
            <a:r>
              <a:rPr lang="en-US" dirty="0" smtClean="0">
                <a:solidFill>
                  <a:schemeClr val="accent2">
                    <a:lumMod val="50000"/>
                  </a:schemeClr>
                </a:solidFill>
              </a:rPr>
              <a:t>Written Communication</a:t>
            </a:r>
            <a:endParaRPr lang="en-US" dirty="0">
              <a:solidFill>
                <a:schemeClr val="accent2">
                  <a:lumMod val="50000"/>
                </a:schemeClr>
              </a:solidFill>
            </a:endParaRPr>
          </a:p>
        </p:txBody>
      </p:sp>
      <p:sp>
        <p:nvSpPr>
          <p:cNvPr id="6" name="TextBox 5"/>
          <p:cNvSpPr txBox="1"/>
          <p:nvPr/>
        </p:nvSpPr>
        <p:spPr>
          <a:xfrm>
            <a:off x="590142" y="6606257"/>
            <a:ext cx="8300482" cy="276999"/>
          </a:xfrm>
          <a:prstGeom prst="rect">
            <a:avLst/>
          </a:prstGeom>
          <a:noFill/>
        </p:spPr>
        <p:txBody>
          <a:bodyPr wrap="square" rtlCol="0">
            <a:spAutoFit/>
          </a:bodyPr>
          <a:lstStyle/>
          <a:p>
            <a:r>
              <a:rPr lang="en-US" sz="1200" dirty="0"/>
              <a:t>Peter J Faulks                                                                               A History of Communication                                             Slide  </a:t>
            </a:r>
            <a:fld id="{47031F9E-EB52-5E46-9EEE-971B1AD98276}" type="slidenum">
              <a:rPr lang="en-US" sz="1200" smtClean="0"/>
              <a:t>6</a:t>
            </a:fld>
            <a:endParaRPr lang="en-US" sz="1200" dirty="0"/>
          </a:p>
        </p:txBody>
      </p:sp>
      <p:sp>
        <p:nvSpPr>
          <p:cNvPr id="7" name="Action Button: Forward or Next 6">
            <a:hlinkClick r:id="" action="ppaction://hlinkshowjump?jump=nextslide" highlightClick="1"/>
          </p:cNvPr>
          <p:cNvSpPr/>
          <p:nvPr/>
        </p:nvSpPr>
        <p:spPr>
          <a:xfrm>
            <a:off x="8492918" y="6439497"/>
            <a:ext cx="465619" cy="333520"/>
          </a:xfrm>
          <a:prstGeom prst="actionButtonForwardNex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 name="Subtitle 7"/>
          <p:cNvSpPr>
            <a:spLocks noGrp="1"/>
          </p:cNvSpPr>
          <p:nvPr>
            <p:ph type="subTitle" idx="1"/>
          </p:nvPr>
        </p:nvSpPr>
        <p:spPr>
          <a:xfrm>
            <a:off x="527083" y="826877"/>
            <a:ext cx="8285471" cy="1752600"/>
          </a:xfrm>
        </p:spPr>
        <p:txBody>
          <a:bodyPr/>
          <a:lstStyle/>
          <a:p>
            <a:r>
              <a:rPr lang="en-US" dirty="0" smtClean="0"/>
              <a:t>Messages were sent by hand written on scrolls </a:t>
            </a:r>
            <a:r>
              <a:rPr lang="en-US" dirty="0"/>
              <a:t>of </a:t>
            </a:r>
            <a:r>
              <a:rPr lang="en-US" dirty="0" smtClean="0"/>
              <a:t>papyrus, or hammered on clay tablets or rocks</a:t>
            </a:r>
            <a:endParaRPr lang="en-US" dirty="0"/>
          </a:p>
        </p:txBody>
      </p:sp>
      <p:pic>
        <p:nvPicPr>
          <p:cNvPr id="5" name="Picture 4" descr="Screen Shot 2022-07-15 at 2.31.1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142" y="4066913"/>
            <a:ext cx="2997200" cy="1981200"/>
          </a:xfrm>
          <a:prstGeom prst="rect">
            <a:avLst/>
          </a:prstGeom>
        </p:spPr>
      </p:pic>
      <p:sp>
        <p:nvSpPr>
          <p:cNvPr id="9" name="TextBox 8"/>
          <p:cNvSpPr txBox="1"/>
          <p:nvPr/>
        </p:nvSpPr>
        <p:spPr>
          <a:xfrm>
            <a:off x="201711" y="2094301"/>
            <a:ext cx="6771261" cy="1477328"/>
          </a:xfrm>
          <a:prstGeom prst="rect">
            <a:avLst/>
          </a:prstGeom>
          <a:noFill/>
        </p:spPr>
        <p:txBody>
          <a:bodyPr wrap="square" rtlCol="0">
            <a:spAutoFit/>
          </a:bodyPr>
          <a:lstStyle/>
          <a:p>
            <a:r>
              <a:rPr lang="en-US" dirty="0"/>
              <a:t>The history of scrolls dates back to ancient Egypt. In most ancient literate cultures </a:t>
            </a:r>
            <a:r>
              <a:rPr lang="en-US" b="1" dirty="0"/>
              <a:t>scrolls were the earliest format for longer documents written in ink or paint on a flexible background</a:t>
            </a:r>
            <a:r>
              <a:rPr lang="en-US" dirty="0"/>
              <a:t>, preceding bound books; rigid media such as clay tablets were also used but had many disadvantages in comparison.</a:t>
            </a:r>
          </a:p>
        </p:txBody>
      </p:sp>
      <p:pic>
        <p:nvPicPr>
          <p:cNvPr id="10" name="Picture 9" descr="Screen Shot 2022-07-15 at 2.33.3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8221" y="3582769"/>
            <a:ext cx="1465902" cy="2112403"/>
          </a:xfrm>
          <a:prstGeom prst="rect">
            <a:avLst/>
          </a:prstGeom>
        </p:spPr>
      </p:pic>
      <p:sp>
        <p:nvSpPr>
          <p:cNvPr id="11" name="TextBox 10"/>
          <p:cNvSpPr txBox="1"/>
          <p:nvPr/>
        </p:nvSpPr>
        <p:spPr>
          <a:xfrm>
            <a:off x="5704207" y="3466936"/>
            <a:ext cx="3030360" cy="3139321"/>
          </a:xfrm>
          <a:prstGeom prst="rect">
            <a:avLst/>
          </a:prstGeom>
          <a:noFill/>
        </p:spPr>
        <p:txBody>
          <a:bodyPr wrap="square" rtlCol="0">
            <a:spAutoFit/>
          </a:bodyPr>
          <a:lstStyle/>
          <a:p>
            <a:r>
              <a:rPr lang="en-US" dirty="0"/>
              <a:t>As far as components go, ink is made up of two key parts: the pigment and the carrier. The pigment is the dye itself, and is what is delivered by the vessel to the paper or printing </a:t>
            </a:r>
            <a:r>
              <a:rPr lang="en-US" dirty="0" smtClean="0"/>
              <a:t>medium (paper). Using feather cut at an angle they dipped the tip into an ink pot made up of crushed beetles or any dye and wrote a letter.</a:t>
            </a:r>
            <a:endParaRPr lang="en-US" dirty="0"/>
          </a:p>
        </p:txBody>
      </p:sp>
      <p:pic>
        <p:nvPicPr>
          <p:cNvPr id="12" name="Picture 11" descr="Screen Shot 2022-07-15 at 2.46.3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2972" y="1976119"/>
            <a:ext cx="1824344" cy="1404659"/>
          </a:xfrm>
          <a:prstGeom prst="rect">
            <a:avLst/>
          </a:prstGeom>
        </p:spPr>
      </p:pic>
    </p:spTree>
    <p:extLst>
      <p:ext uri="{BB962C8B-B14F-4D97-AF65-F5344CB8AC3E}">
        <p14:creationId xmlns:p14="http://schemas.microsoft.com/office/powerpoint/2010/main" val="186835292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6921" y="-268352"/>
            <a:ext cx="7772400" cy="1470025"/>
          </a:xfrm>
        </p:spPr>
        <p:txBody>
          <a:bodyPr/>
          <a:lstStyle/>
          <a:p>
            <a:r>
              <a:rPr lang="en-US" dirty="0">
                <a:solidFill>
                  <a:schemeClr val="accent2">
                    <a:lumMod val="50000"/>
                  </a:schemeClr>
                </a:solidFill>
              </a:rPr>
              <a:t>A History of Communication</a:t>
            </a:r>
          </a:p>
        </p:txBody>
      </p:sp>
      <p:sp>
        <p:nvSpPr>
          <p:cNvPr id="6" name="TextBox 5"/>
          <p:cNvSpPr txBox="1"/>
          <p:nvPr/>
        </p:nvSpPr>
        <p:spPr>
          <a:xfrm>
            <a:off x="590142" y="6606257"/>
            <a:ext cx="8300482" cy="276999"/>
          </a:xfrm>
          <a:prstGeom prst="rect">
            <a:avLst/>
          </a:prstGeom>
          <a:noFill/>
        </p:spPr>
        <p:txBody>
          <a:bodyPr wrap="square" rtlCol="0">
            <a:spAutoFit/>
          </a:bodyPr>
          <a:lstStyle/>
          <a:p>
            <a:r>
              <a:rPr lang="en-US" sz="1200" dirty="0"/>
              <a:t>Peter J Faulks                                                                               A History of Communication                                             Slide  </a:t>
            </a:r>
            <a:fld id="{47031F9E-EB52-5E46-9EEE-971B1AD98276}" type="slidenum">
              <a:rPr lang="en-US" sz="1200" smtClean="0"/>
              <a:t>7</a:t>
            </a:fld>
            <a:endParaRPr lang="en-US" sz="1200" dirty="0"/>
          </a:p>
        </p:txBody>
      </p:sp>
      <p:sp>
        <p:nvSpPr>
          <p:cNvPr id="7" name="Action Button: Forward or Next 6">
            <a:hlinkClick r:id="" action="ppaction://hlinkshowjump?jump=nextslide" highlightClick="1"/>
          </p:cNvPr>
          <p:cNvSpPr/>
          <p:nvPr/>
        </p:nvSpPr>
        <p:spPr>
          <a:xfrm>
            <a:off x="8492918" y="6439497"/>
            <a:ext cx="465619" cy="333520"/>
          </a:xfrm>
          <a:prstGeom prst="actionButtonForwardNex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 name="Subtitle 7"/>
          <p:cNvSpPr>
            <a:spLocks noGrp="1"/>
          </p:cNvSpPr>
          <p:nvPr>
            <p:ph type="subTitle" idx="1"/>
          </p:nvPr>
        </p:nvSpPr>
        <p:spPr>
          <a:xfrm>
            <a:off x="295072" y="871695"/>
            <a:ext cx="8480090" cy="1752600"/>
          </a:xfrm>
        </p:spPr>
        <p:txBody>
          <a:bodyPr>
            <a:normAutofit fontScale="55000" lnSpcReduction="20000"/>
          </a:bodyPr>
          <a:lstStyle/>
          <a:p>
            <a:r>
              <a:rPr lang="en-US" dirty="0"/>
              <a:t>Other ways of communication began, these included Flags on sticks, flags on ships, mirrors and heliograph</a:t>
            </a:r>
          </a:p>
          <a:p>
            <a:r>
              <a:rPr lang="en-US" dirty="0"/>
              <a:t>A heliograph (from Greek </a:t>
            </a:r>
            <a:r>
              <a:rPr lang="en-US" dirty="0" smtClean="0"/>
              <a:t>'sun’ </a:t>
            </a:r>
            <a:r>
              <a:rPr lang="en-US" dirty="0"/>
              <a:t>and </a:t>
            </a:r>
            <a:r>
              <a:rPr lang="en-US" dirty="0" smtClean="0"/>
              <a:t>'</a:t>
            </a:r>
            <a:r>
              <a:rPr lang="en-US" dirty="0"/>
              <a:t>write') is </a:t>
            </a:r>
            <a:r>
              <a:rPr lang="en-US" b="1" dirty="0"/>
              <a:t>a semaphore system that signals by flashes of sunlight (generally using  a pre-arranged code or later Morse code) reflected by a mirror</a:t>
            </a:r>
            <a:r>
              <a:rPr lang="en-US" dirty="0"/>
              <a:t>. The flashes are produced by momentarily pivoting the mirror, or by interrupting the beam with a shutter.</a:t>
            </a:r>
          </a:p>
          <a:p>
            <a:r>
              <a:rPr lang="en-US" dirty="0"/>
              <a:t>Ships used flags the most famous signal being</a:t>
            </a:r>
          </a:p>
        </p:txBody>
      </p:sp>
      <p:pic>
        <p:nvPicPr>
          <p:cNvPr id="3" name="Picture 2" descr="England flag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018" y="2624295"/>
            <a:ext cx="6821918" cy="3882474"/>
          </a:xfrm>
          <a:prstGeom prst="rect">
            <a:avLst/>
          </a:prstGeom>
        </p:spPr>
      </p:pic>
    </p:spTree>
    <p:extLst>
      <p:ext uri="{BB962C8B-B14F-4D97-AF65-F5344CB8AC3E}">
        <p14:creationId xmlns:p14="http://schemas.microsoft.com/office/powerpoint/2010/main" val="271161662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6921" y="-268352"/>
            <a:ext cx="7772400" cy="1470025"/>
          </a:xfrm>
        </p:spPr>
        <p:txBody>
          <a:bodyPr/>
          <a:lstStyle/>
          <a:p>
            <a:r>
              <a:rPr lang="en-US" dirty="0">
                <a:solidFill>
                  <a:schemeClr val="accent2">
                    <a:lumMod val="50000"/>
                  </a:schemeClr>
                </a:solidFill>
              </a:rPr>
              <a:t>Flag Communication</a:t>
            </a:r>
          </a:p>
        </p:txBody>
      </p:sp>
      <p:sp>
        <p:nvSpPr>
          <p:cNvPr id="6" name="TextBox 5"/>
          <p:cNvSpPr txBox="1"/>
          <p:nvPr/>
        </p:nvSpPr>
        <p:spPr>
          <a:xfrm>
            <a:off x="590142" y="6606257"/>
            <a:ext cx="8300482" cy="276999"/>
          </a:xfrm>
          <a:prstGeom prst="rect">
            <a:avLst/>
          </a:prstGeom>
          <a:noFill/>
        </p:spPr>
        <p:txBody>
          <a:bodyPr wrap="square" rtlCol="0">
            <a:spAutoFit/>
          </a:bodyPr>
          <a:lstStyle/>
          <a:p>
            <a:r>
              <a:rPr lang="en-US" sz="1200" dirty="0"/>
              <a:t>Peter J Faulks                                                                               A History of Communication                                             Slide  </a:t>
            </a:r>
            <a:fld id="{47031F9E-EB52-5E46-9EEE-971B1AD98276}" type="slidenum">
              <a:rPr lang="en-US" sz="1200" smtClean="0"/>
              <a:t>8</a:t>
            </a:fld>
            <a:endParaRPr lang="en-US" sz="1200" dirty="0"/>
          </a:p>
        </p:txBody>
      </p:sp>
      <p:sp>
        <p:nvSpPr>
          <p:cNvPr id="7" name="Action Button: Forward or Next 6">
            <a:hlinkClick r:id="" action="ppaction://hlinkshowjump?jump=nextslide" highlightClick="1"/>
          </p:cNvPr>
          <p:cNvSpPr/>
          <p:nvPr/>
        </p:nvSpPr>
        <p:spPr>
          <a:xfrm>
            <a:off x="8492918" y="6439497"/>
            <a:ext cx="465619" cy="333520"/>
          </a:xfrm>
          <a:prstGeom prst="actionButtonForwardNex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 name="Subtitle 7"/>
          <p:cNvSpPr>
            <a:spLocks noGrp="1"/>
          </p:cNvSpPr>
          <p:nvPr>
            <p:ph type="subTitle" idx="1"/>
          </p:nvPr>
        </p:nvSpPr>
        <p:spPr>
          <a:xfrm>
            <a:off x="1371600" y="987144"/>
            <a:ext cx="6400800" cy="1752600"/>
          </a:xfrm>
        </p:spPr>
        <p:txBody>
          <a:bodyPr/>
          <a:lstStyle/>
          <a:p>
            <a:r>
              <a:rPr lang="en-US" dirty="0"/>
              <a:t>So by the </a:t>
            </a:r>
            <a:r>
              <a:rPr lang="en-US" dirty="0" smtClean="0"/>
              <a:t>19</a:t>
            </a:r>
            <a:r>
              <a:rPr lang="en-US" baseline="30000" dirty="0" smtClean="0"/>
              <a:t>th</a:t>
            </a:r>
            <a:r>
              <a:rPr lang="en-US" dirty="0" smtClean="0"/>
              <a:t> </a:t>
            </a:r>
            <a:r>
              <a:rPr lang="en-US" dirty="0"/>
              <a:t>Century we had some crude communication</a:t>
            </a:r>
          </a:p>
        </p:txBody>
      </p:sp>
      <p:pic>
        <p:nvPicPr>
          <p:cNvPr id="3" name="Picture 2" descr="England mast fla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142" y="2309085"/>
            <a:ext cx="6134100" cy="3848100"/>
          </a:xfrm>
          <a:prstGeom prst="rect">
            <a:avLst/>
          </a:prstGeom>
        </p:spPr>
      </p:pic>
      <p:sp>
        <p:nvSpPr>
          <p:cNvPr id="4" name="TextBox 3">
            <a:extLst>
              <a:ext uri="{FF2B5EF4-FFF2-40B4-BE49-F238E27FC236}">
                <a16:creationId xmlns:a16="http://schemas.microsoft.com/office/drawing/2014/main" xmlns="" id="{02D50C92-6F08-17BE-19CE-6EB296AC2A12}"/>
              </a:ext>
            </a:extLst>
          </p:cNvPr>
          <p:cNvSpPr txBox="1"/>
          <p:nvPr/>
        </p:nvSpPr>
        <p:spPr>
          <a:xfrm>
            <a:off x="6828503" y="2050026"/>
            <a:ext cx="1770818" cy="923330"/>
          </a:xfrm>
          <a:prstGeom prst="rect">
            <a:avLst/>
          </a:prstGeom>
          <a:noFill/>
        </p:spPr>
        <p:txBody>
          <a:bodyPr wrap="square" rtlCol="0">
            <a:spAutoFit/>
          </a:bodyPr>
          <a:lstStyle/>
          <a:p>
            <a:r>
              <a:rPr lang="en-US" dirty="0"/>
              <a:t>England expects that every man will do his duty</a:t>
            </a:r>
          </a:p>
        </p:txBody>
      </p:sp>
    </p:spTree>
    <p:extLst>
      <p:ext uri="{BB962C8B-B14F-4D97-AF65-F5344CB8AC3E}">
        <p14:creationId xmlns:p14="http://schemas.microsoft.com/office/powerpoint/2010/main" val="271161662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6921" y="-268352"/>
            <a:ext cx="7772400" cy="1470025"/>
          </a:xfrm>
        </p:spPr>
        <p:txBody>
          <a:bodyPr/>
          <a:lstStyle/>
          <a:p>
            <a:r>
              <a:rPr lang="en-US" dirty="0">
                <a:solidFill>
                  <a:schemeClr val="accent2">
                    <a:lumMod val="50000"/>
                  </a:schemeClr>
                </a:solidFill>
              </a:rPr>
              <a:t>A History of Communication</a:t>
            </a:r>
          </a:p>
        </p:txBody>
      </p:sp>
      <p:sp>
        <p:nvSpPr>
          <p:cNvPr id="6" name="TextBox 5"/>
          <p:cNvSpPr txBox="1"/>
          <p:nvPr/>
        </p:nvSpPr>
        <p:spPr>
          <a:xfrm>
            <a:off x="590142" y="6606257"/>
            <a:ext cx="8300482" cy="276999"/>
          </a:xfrm>
          <a:prstGeom prst="rect">
            <a:avLst/>
          </a:prstGeom>
          <a:noFill/>
        </p:spPr>
        <p:txBody>
          <a:bodyPr wrap="square" rtlCol="0">
            <a:spAutoFit/>
          </a:bodyPr>
          <a:lstStyle/>
          <a:p>
            <a:r>
              <a:rPr lang="en-US" sz="1200" dirty="0"/>
              <a:t>Peter J Faulks                                                                               A History of Communication                                             Slide  </a:t>
            </a:r>
            <a:fld id="{47031F9E-EB52-5E46-9EEE-971B1AD98276}" type="slidenum">
              <a:rPr lang="en-US" sz="1200" smtClean="0"/>
              <a:t>9</a:t>
            </a:fld>
            <a:endParaRPr lang="en-US" sz="1200" dirty="0"/>
          </a:p>
        </p:txBody>
      </p:sp>
      <p:sp>
        <p:nvSpPr>
          <p:cNvPr id="7" name="Action Button: Forward or Next 6">
            <a:hlinkClick r:id="" action="ppaction://hlinkshowjump?jump=nextslide" highlightClick="1"/>
          </p:cNvPr>
          <p:cNvSpPr/>
          <p:nvPr/>
        </p:nvSpPr>
        <p:spPr>
          <a:xfrm>
            <a:off x="8492918" y="6439497"/>
            <a:ext cx="465619" cy="333520"/>
          </a:xfrm>
          <a:prstGeom prst="actionButtonForwardNex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 name="Subtitle 7"/>
          <p:cNvSpPr>
            <a:spLocks noGrp="1"/>
          </p:cNvSpPr>
          <p:nvPr>
            <p:ph type="subTitle" idx="1"/>
          </p:nvPr>
        </p:nvSpPr>
        <p:spPr>
          <a:xfrm>
            <a:off x="311616" y="846039"/>
            <a:ext cx="8685357" cy="435050"/>
          </a:xfrm>
        </p:spPr>
        <p:txBody>
          <a:bodyPr>
            <a:normAutofit/>
          </a:bodyPr>
          <a:lstStyle/>
          <a:p>
            <a:pPr algn="l"/>
            <a:r>
              <a:rPr lang="en-US" sz="1600" dirty="0" smtClean="0">
                <a:solidFill>
                  <a:srgbClr val="632523"/>
                </a:solidFill>
                <a:cs typeface="Sassoon Infant Rg" charset="0"/>
              </a:rPr>
              <a:t>Monks &amp; Priests usually copied written works, taking years to complete one book, using ink and paints</a:t>
            </a:r>
          </a:p>
          <a:p>
            <a:pPr algn="l"/>
            <a:endParaRPr lang="en-US" sz="5000" dirty="0">
              <a:solidFill>
                <a:srgbClr val="632523"/>
              </a:solidFill>
              <a:cs typeface="Sassoon Infant Rg" charset="0"/>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1616" y="4067886"/>
            <a:ext cx="2664562" cy="2650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Screen Shot 2022-07-15 at 2.49.1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2424" y="4494618"/>
            <a:ext cx="3378200" cy="1866900"/>
          </a:xfrm>
          <a:prstGeom prst="rect">
            <a:avLst/>
          </a:prstGeom>
        </p:spPr>
      </p:pic>
      <p:pic>
        <p:nvPicPr>
          <p:cNvPr id="11" name="Picture 10" descr="Screen Shot 2022-07-15 at 2.50.4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513" y="1281089"/>
            <a:ext cx="3187700" cy="1879600"/>
          </a:xfrm>
          <a:prstGeom prst="rect">
            <a:avLst/>
          </a:prstGeom>
        </p:spPr>
      </p:pic>
      <p:pic>
        <p:nvPicPr>
          <p:cNvPr id="12" name="Picture 11" descr="Screen Shot 2022-07-15 at 2.50.5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4483" y="1503887"/>
            <a:ext cx="1139838" cy="1132484"/>
          </a:xfrm>
          <a:prstGeom prst="rect">
            <a:avLst/>
          </a:prstGeom>
        </p:spPr>
      </p:pic>
      <p:sp>
        <p:nvSpPr>
          <p:cNvPr id="13" name="TextBox 12"/>
          <p:cNvSpPr txBox="1"/>
          <p:nvPr/>
        </p:nvSpPr>
        <p:spPr>
          <a:xfrm>
            <a:off x="2897155" y="3934797"/>
            <a:ext cx="5729455" cy="2308324"/>
          </a:xfrm>
          <a:prstGeom prst="rect">
            <a:avLst/>
          </a:prstGeom>
          <a:noFill/>
        </p:spPr>
        <p:txBody>
          <a:bodyPr wrap="square" rtlCol="0">
            <a:spAutoFit/>
          </a:bodyPr>
          <a:lstStyle/>
          <a:p>
            <a:r>
              <a:rPr lang="en-US" dirty="0">
                <a:solidFill>
                  <a:srgbClr val="632523"/>
                </a:solidFill>
              </a:rPr>
              <a:t>news sheets and later newspapers and magazines by </a:t>
            </a:r>
            <a:endParaRPr lang="en-US" dirty="0" smtClean="0">
              <a:solidFill>
                <a:srgbClr val="632523"/>
              </a:solidFill>
            </a:endParaRPr>
          </a:p>
          <a:p>
            <a:r>
              <a:rPr lang="en-US" b="1" dirty="0" smtClean="0">
                <a:solidFill>
                  <a:srgbClr val="632523"/>
                </a:solidFill>
              </a:rPr>
              <a:t>1450</a:t>
            </a:r>
            <a:r>
              <a:rPr lang="en-US" b="1" dirty="0">
                <a:solidFill>
                  <a:srgbClr val="632523"/>
                </a:solidFill>
              </a:rPr>
              <a:t>, </a:t>
            </a:r>
            <a:r>
              <a:rPr lang="en-US" b="1" dirty="0" smtClean="0">
                <a:solidFill>
                  <a:srgbClr val="632523"/>
                </a:solidFill>
              </a:rPr>
              <a:t>we had </a:t>
            </a:r>
            <a:r>
              <a:rPr lang="en-US" b="1" dirty="0">
                <a:solidFill>
                  <a:srgbClr val="632523"/>
                </a:solidFill>
              </a:rPr>
              <a:t>a printing </a:t>
            </a:r>
            <a:endParaRPr lang="en-US" b="1" dirty="0" smtClean="0">
              <a:solidFill>
                <a:srgbClr val="632523"/>
              </a:solidFill>
            </a:endParaRPr>
          </a:p>
          <a:p>
            <a:r>
              <a:rPr lang="en-US" b="1" dirty="0" smtClean="0">
                <a:solidFill>
                  <a:srgbClr val="632523"/>
                </a:solidFill>
              </a:rPr>
              <a:t>Machine</a:t>
            </a:r>
            <a:r>
              <a:rPr lang="en-US" b="1" dirty="0">
                <a:solidFill>
                  <a:srgbClr val="632523"/>
                </a:solidFill>
              </a:rPr>
              <a:t> </a:t>
            </a:r>
            <a:r>
              <a:rPr lang="en-US" b="1" dirty="0" smtClean="0">
                <a:solidFill>
                  <a:srgbClr val="632523"/>
                </a:solidFill>
              </a:rPr>
              <a:t>perfected </a:t>
            </a:r>
            <a:r>
              <a:rPr lang="en-US" b="1" dirty="0">
                <a:solidFill>
                  <a:srgbClr val="632523"/>
                </a:solidFill>
              </a:rPr>
              <a:t>and </a:t>
            </a:r>
            <a:endParaRPr lang="en-US" b="1" dirty="0" smtClean="0">
              <a:solidFill>
                <a:srgbClr val="632523"/>
              </a:solidFill>
            </a:endParaRPr>
          </a:p>
          <a:p>
            <a:r>
              <a:rPr lang="en-US" b="1" dirty="0" smtClean="0">
                <a:solidFill>
                  <a:srgbClr val="632523"/>
                </a:solidFill>
              </a:rPr>
              <a:t>Ready to use </a:t>
            </a:r>
          </a:p>
          <a:p>
            <a:r>
              <a:rPr lang="en-US" b="1" dirty="0" smtClean="0">
                <a:solidFill>
                  <a:srgbClr val="632523"/>
                </a:solidFill>
              </a:rPr>
              <a:t>commercially</a:t>
            </a:r>
            <a:r>
              <a:rPr lang="en-US" dirty="0">
                <a:solidFill>
                  <a:srgbClr val="632523"/>
                </a:solidFill>
              </a:rPr>
              <a:t>: </a:t>
            </a:r>
          </a:p>
          <a:p>
            <a:endParaRPr lang="en-US" dirty="0" smtClean="0">
              <a:solidFill>
                <a:srgbClr val="632523"/>
              </a:solidFill>
            </a:endParaRPr>
          </a:p>
          <a:p>
            <a:r>
              <a:rPr lang="en-US" dirty="0" smtClean="0">
                <a:solidFill>
                  <a:srgbClr val="632523"/>
                </a:solidFill>
              </a:rPr>
              <a:t>The </a:t>
            </a:r>
            <a:r>
              <a:rPr lang="en-US" dirty="0">
                <a:solidFill>
                  <a:srgbClr val="632523"/>
                </a:solidFill>
              </a:rPr>
              <a:t>Gutenberg press</a:t>
            </a:r>
          </a:p>
          <a:p>
            <a:endParaRPr lang="en-US" dirty="0"/>
          </a:p>
        </p:txBody>
      </p:sp>
      <p:pic>
        <p:nvPicPr>
          <p:cNvPr id="14" name="Picture 13" descr="Screen Shot 2022-07-15 at 2.56.36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24335" y="1338855"/>
            <a:ext cx="3796305" cy="2149435"/>
          </a:xfrm>
          <a:prstGeom prst="rect">
            <a:avLst/>
          </a:prstGeom>
        </p:spPr>
      </p:pic>
      <p:sp>
        <p:nvSpPr>
          <p:cNvPr id="4" name="TextBox 3"/>
          <p:cNvSpPr txBox="1"/>
          <p:nvPr/>
        </p:nvSpPr>
        <p:spPr>
          <a:xfrm>
            <a:off x="394949" y="3236889"/>
            <a:ext cx="8602024" cy="830997"/>
          </a:xfrm>
          <a:prstGeom prst="rect">
            <a:avLst/>
          </a:prstGeom>
          <a:solidFill>
            <a:schemeClr val="bg1"/>
          </a:solidFill>
        </p:spPr>
        <p:txBody>
          <a:bodyPr wrap="square" rtlCol="0">
            <a:spAutoFit/>
          </a:bodyPr>
          <a:lstStyle/>
          <a:p>
            <a:r>
              <a:rPr lang="en-US" sz="1600" dirty="0">
                <a:solidFill>
                  <a:srgbClr val="632523"/>
                </a:solidFill>
                <a:cs typeface="Sassoon Infant Rg" charset="0"/>
              </a:rPr>
              <a:t>But In the 1440s, a man named Johann Gutenberg invented a machine that could print many books quickly. Before this time, books were handwritten and this meant that there were not many books available to buy or read. </a:t>
            </a:r>
            <a:r>
              <a:rPr lang="en-US" sz="1600" dirty="0">
                <a:solidFill>
                  <a:srgbClr val="632523"/>
                </a:solidFill>
              </a:rPr>
              <a:t>With the invention of the printing press we could communicate </a:t>
            </a:r>
            <a:r>
              <a:rPr lang="en-US" sz="1600" dirty="0" smtClean="0">
                <a:solidFill>
                  <a:srgbClr val="632523"/>
                </a:solidFill>
              </a:rPr>
              <a:t>reading</a:t>
            </a:r>
            <a:endParaRPr lang="en-US" dirty="0"/>
          </a:p>
        </p:txBody>
      </p:sp>
    </p:spTree>
    <p:extLst>
      <p:ext uri="{BB962C8B-B14F-4D97-AF65-F5344CB8AC3E}">
        <p14:creationId xmlns:p14="http://schemas.microsoft.com/office/powerpoint/2010/main" val="271161662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2424</TotalTime>
  <Words>2759</Words>
  <Application>Microsoft Macintosh PowerPoint</Application>
  <PresentationFormat>On-screen Show (4:3)</PresentationFormat>
  <Paragraphs>217</Paragraphs>
  <Slides>30</Slides>
  <Notes>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Brief Communication Timeline </vt:lpstr>
      <vt:lpstr>Modern Communication</vt:lpstr>
      <vt:lpstr>Modern Communication Electricity</vt:lpstr>
      <vt:lpstr>A History of Communication</vt:lpstr>
      <vt:lpstr>A History of Communication</vt:lpstr>
      <vt:lpstr>Written Communication</vt:lpstr>
      <vt:lpstr>A History of Communication</vt:lpstr>
      <vt:lpstr>Flag Communication</vt:lpstr>
      <vt:lpstr>A History of Communication</vt:lpstr>
      <vt:lpstr>A History of Printed Communication</vt:lpstr>
      <vt:lpstr>Paper Communication</vt:lpstr>
      <vt:lpstr>Mobile Communication</vt:lpstr>
      <vt:lpstr>Mobile Communication</vt:lpstr>
      <vt:lpstr>Networks</vt:lpstr>
      <vt:lpstr>A History of Communication</vt:lpstr>
      <vt:lpstr>Networks</vt:lpstr>
      <vt:lpstr>A History of Music</vt:lpstr>
      <vt:lpstr>A History of Music</vt:lpstr>
      <vt:lpstr>A History of Communication</vt:lpstr>
      <vt:lpstr>A History of Communication</vt:lpstr>
      <vt:lpstr>A History of Communication</vt:lpstr>
      <vt:lpstr>A History of Communication Camera &amp; Film</vt:lpstr>
      <vt:lpstr>A History of Communication</vt:lpstr>
      <vt:lpstr>A History of Communication</vt:lpstr>
      <vt:lpstr>A History of Communication</vt:lpstr>
      <vt:lpstr>A History of Communication</vt:lpstr>
      <vt:lpstr>A History of Communication</vt:lpstr>
      <vt:lpstr>A History of Communication</vt:lpstr>
      <vt:lpstr>Computers 2000’s</vt:lpstr>
      <vt:lpstr>A History of Communication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History of Communication</dc:title>
  <dc:creator>Peter Faulks</dc:creator>
  <cp:lastModifiedBy>Peter Faulks</cp:lastModifiedBy>
  <cp:revision>60</cp:revision>
  <dcterms:created xsi:type="dcterms:W3CDTF">2022-06-02T01:10:31Z</dcterms:created>
  <dcterms:modified xsi:type="dcterms:W3CDTF">2022-10-03T00:35:23Z</dcterms:modified>
</cp:coreProperties>
</file>